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9" r:id="rId1"/>
  </p:sldMasterIdLst>
  <p:notesMasterIdLst>
    <p:notesMasterId r:id="rId80"/>
  </p:notesMasterIdLst>
  <p:handoutMasterIdLst>
    <p:handoutMasterId r:id="rId81"/>
  </p:handoutMasterIdLst>
  <p:sldIdLst>
    <p:sldId id="1730" r:id="rId2"/>
    <p:sldId id="3144" r:id="rId3"/>
    <p:sldId id="3070" r:id="rId4"/>
    <p:sldId id="3071" r:id="rId5"/>
    <p:sldId id="3072" r:id="rId6"/>
    <p:sldId id="3073" r:id="rId7"/>
    <p:sldId id="3074" r:id="rId8"/>
    <p:sldId id="3075" r:id="rId9"/>
    <p:sldId id="3076" r:id="rId10"/>
    <p:sldId id="3077" r:id="rId11"/>
    <p:sldId id="3114" r:id="rId12"/>
    <p:sldId id="3089" r:id="rId13"/>
    <p:sldId id="3078" r:id="rId14"/>
    <p:sldId id="361" r:id="rId15"/>
    <p:sldId id="3079" r:id="rId16"/>
    <p:sldId id="3115" r:id="rId17"/>
    <p:sldId id="3080" r:id="rId18"/>
    <p:sldId id="3081" r:id="rId19"/>
    <p:sldId id="3082" r:id="rId20"/>
    <p:sldId id="3083" r:id="rId21"/>
    <p:sldId id="3084" r:id="rId22"/>
    <p:sldId id="3085" r:id="rId23"/>
    <p:sldId id="3086" r:id="rId24"/>
    <p:sldId id="3087" r:id="rId25"/>
    <p:sldId id="3088" r:id="rId26"/>
    <p:sldId id="3090" r:id="rId27"/>
    <p:sldId id="3100" r:id="rId28"/>
    <p:sldId id="3096" r:id="rId29"/>
    <p:sldId id="3097" r:id="rId30"/>
    <p:sldId id="3098" r:id="rId31"/>
    <p:sldId id="3099" r:id="rId32"/>
    <p:sldId id="3101" r:id="rId33"/>
    <p:sldId id="3102" r:id="rId34"/>
    <p:sldId id="3105" r:id="rId35"/>
    <p:sldId id="3103" r:id="rId36"/>
    <p:sldId id="3116" r:id="rId37"/>
    <p:sldId id="3117" r:id="rId38"/>
    <p:sldId id="3118" r:id="rId39"/>
    <p:sldId id="3119" r:id="rId40"/>
    <p:sldId id="3120" r:id="rId41"/>
    <p:sldId id="3121" r:id="rId42"/>
    <p:sldId id="3122" r:id="rId43"/>
    <p:sldId id="3123" r:id="rId44"/>
    <p:sldId id="3104" r:id="rId45"/>
    <p:sldId id="3106" r:id="rId46"/>
    <p:sldId id="3124" r:id="rId47"/>
    <p:sldId id="3125" r:id="rId48"/>
    <p:sldId id="3107" r:id="rId49"/>
    <p:sldId id="3126" r:id="rId50"/>
    <p:sldId id="3127" r:id="rId51"/>
    <p:sldId id="3128" r:id="rId52"/>
    <p:sldId id="3108" r:id="rId53"/>
    <p:sldId id="3091" r:id="rId54"/>
    <p:sldId id="3129" r:id="rId55"/>
    <p:sldId id="3092" r:id="rId56"/>
    <p:sldId id="3093" r:id="rId57"/>
    <p:sldId id="3094" r:id="rId58"/>
    <p:sldId id="3130" r:id="rId59"/>
    <p:sldId id="3131" r:id="rId60"/>
    <p:sldId id="3132" r:id="rId61"/>
    <p:sldId id="3133" r:id="rId62"/>
    <p:sldId id="3095" r:id="rId63"/>
    <p:sldId id="3109" r:id="rId64"/>
    <p:sldId id="3110" r:id="rId65"/>
    <p:sldId id="3111" r:id="rId66"/>
    <p:sldId id="3112" r:id="rId67"/>
    <p:sldId id="3113" r:id="rId68"/>
    <p:sldId id="3134" r:id="rId69"/>
    <p:sldId id="3135" r:id="rId70"/>
    <p:sldId id="3136" r:id="rId71"/>
    <p:sldId id="3137" r:id="rId72"/>
    <p:sldId id="3138" r:id="rId73"/>
    <p:sldId id="3139" r:id="rId74"/>
    <p:sldId id="3140" r:id="rId75"/>
    <p:sldId id="3141" r:id="rId76"/>
    <p:sldId id="3142" r:id="rId77"/>
    <p:sldId id="3143" r:id="rId78"/>
    <p:sldId id="2967" r:id="rId79"/>
  </p:sldIdLst>
  <p:sldSz cx="9144000" cy="6858000" type="screen4x3"/>
  <p:notesSz cx="6797675" cy="987425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333333"/>
    <a:srgbClr val="FFFFFF"/>
    <a:srgbClr val="1C49D2"/>
    <a:srgbClr val="0033CC"/>
    <a:srgbClr val="3B9D3B"/>
    <a:srgbClr val="405081"/>
    <a:srgbClr val="42428E"/>
    <a:srgbClr val="E7E8F6"/>
    <a:srgbClr val="D3D4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1" autoAdjust="0"/>
    <p:restoredTop sz="89807" autoAdjust="0"/>
  </p:normalViewPr>
  <p:slideViewPr>
    <p:cSldViewPr>
      <p:cViewPr>
        <p:scale>
          <a:sx n="100" d="100"/>
          <a:sy n="100" d="100"/>
        </p:scale>
        <p:origin x="806" y="-5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-61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2" tIns="45561" rIns="91122" bIns="45561" numCol="1" anchor="t" anchorCtr="0" compatLnSpc="1">
            <a:prstTxWarp prst="textNoShape">
              <a:avLst/>
            </a:prstTxWarp>
          </a:bodyPr>
          <a:lstStyle>
            <a:lvl1pPr algn="l" defTabSz="909638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42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2" tIns="45561" rIns="91122" bIns="45561" numCol="1" anchor="t" anchorCtr="0" compatLnSpc="1">
            <a:prstTxWarp prst="textNoShape">
              <a:avLst/>
            </a:prstTxWarp>
          </a:bodyPr>
          <a:lstStyle>
            <a:lvl1pPr algn="r" defTabSz="909638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42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538"/>
            <a:ext cx="29448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2" tIns="45561" rIns="91122" bIns="45561" numCol="1" anchor="b" anchorCtr="0" compatLnSpc="1">
            <a:prstTxWarp prst="textNoShape">
              <a:avLst/>
            </a:prstTxWarp>
          </a:bodyPr>
          <a:lstStyle>
            <a:lvl1pPr algn="l" defTabSz="909638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42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863" y="9380538"/>
            <a:ext cx="2944812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2" tIns="45561" rIns="91122" bIns="45561" numCol="1" anchor="b" anchorCtr="0" compatLnSpc="1">
            <a:prstTxWarp prst="textNoShape">
              <a:avLst/>
            </a:prstTxWarp>
          </a:bodyPr>
          <a:lstStyle>
            <a:lvl1pPr algn="r" defTabSz="909638">
              <a:defRPr sz="1200"/>
            </a:lvl1pPr>
          </a:lstStyle>
          <a:p>
            <a:pPr>
              <a:defRPr/>
            </a:pPr>
            <a:fld id="{F00621A3-AF9D-44CC-8CA6-C2BA8BA5DB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213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2" tIns="45561" rIns="91122" bIns="45561" numCol="1" anchor="t" anchorCtr="0" compatLnSpc="1">
            <a:prstTxWarp prst="textNoShape">
              <a:avLst/>
            </a:prstTxWarp>
          </a:bodyPr>
          <a:lstStyle>
            <a:lvl1pPr algn="l" defTabSz="909638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3" y="0"/>
            <a:ext cx="2944812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2" tIns="45561" rIns="91122" bIns="45561" numCol="1" anchor="t" anchorCtr="0" compatLnSpc="1">
            <a:prstTxWarp prst="textNoShape">
              <a:avLst/>
            </a:prstTxWarp>
          </a:bodyPr>
          <a:lstStyle>
            <a:lvl1pPr algn="r" defTabSz="909638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687888"/>
            <a:ext cx="4984750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2" tIns="45561" rIns="91122" bIns="455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3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0538"/>
            <a:ext cx="29448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2" tIns="45561" rIns="91122" bIns="45561" numCol="1" anchor="b" anchorCtr="0" compatLnSpc="1">
            <a:prstTxWarp prst="textNoShape">
              <a:avLst/>
            </a:prstTxWarp>
          </a:bodyPr>
          <a:lstStyle>
            <a:lvl1pPr algn="l" defTabSz="909638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3" y="9380538"/>
            <a:ext cx="2944812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2" tIns="45561" rIns="91122" bIns="45561" numCol="1" anchor="b" anchorCtr="0" compatLnSpc="1">
            <a:prstTxWarp prst="textNoShape">
              <a:avLst/>
            </a:prstTxWarp>
          </a:bodyPr>
          <a:lstStyle>
            <a:lvl1pPr algn="r" defTabSz="909638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B21D2498-DA12-44B9-93A4-06D5BEA34E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61937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A80CA2-DDAB-4EDF-ACD7-3819DF3A06E6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3044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2649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当蓝色的进程</a:t>
            </a:r>
            <a:r>
              <a:rPr kumimoji="1" lang="en-US" altLang="zh-CN" dirty="0"/>
              <a:t>acquire</a:t>
            </a:r>
            <a:r>
              <a:rPr kumimoji="1" lang="zh-CN" altLang="en-US" dirty="0"/>
              <a:t>锁会发生什么？</a:t>
            </a:r>
            <a:endParaRPr kumimoji="1" lang="en-US" altLang="zh-CN" dirty="0"/>
          </a:p>
          <a:p>
            <a:r>
              <a:rPr kumimoji="1" lang="zh-CN" altLang="en-US" dirty="0"/>
              <a:t>为什么返回在临界区外面？</a:t>
            </a:r>
            <a:endParaRPr kumimoji="1" lang="en-US" altLang="zh-CN" dirty="0"/>
          </a:p>
          <a:p>
            <a:r>
              <a:rPr kumimoji="1" lang="zh-CN" altLang="en-US" dirty="0"/>
              <a:t>如果第三个线程</a:t>
            </a:r>
            <a:r>
              <a:rPr kumimoji="1" lang="en-US" altLang="zh-CN" dirty="0"/>
              <a:t>acquire</a:t>
            </a:r>
            <a:r>
              <a:rPr kumimoji="1" lang="zh-CN" altLang="en-US" dirty="0"/>
              <a:t>锁，会发生么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0438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怎么保证和协调家庭采购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• 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第一步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: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识别出共享资源与使用者</a:t>
            </a:r>
            <a:b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</a:b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• 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第二步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: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设计合适的同步机制</a:t>
            </a:r>
            <a:b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</a:b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• 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第三步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: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验证临界区是否符合原子操作 </a:t>
            </a:r>
            <a:endParaRPr lang="zh-CN" altLang="en-US" dirty="0">
              <a:effectLst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525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会买更多的面包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819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非原子操作，会被其他程序打断，如中断，上下文切换</a:t>
            </a:r>
            <a:endParaRPr kumimoji="1" lang="en-US" altLang="zh-CN" dirty="0"/>
          </a:p>
          <a:p>
            <a:r>
              <a:rPr kumimoji="1" lang="zh-CN" altLang="en-US" dirty="0"/>
              <a:t>临界区太大：冰箱中还有其他食品时，别人无法取到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6623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怎么实现锁？下面是一个例子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这个锁的实现方式叫</a:t>
            </a:r>
            <a:r>
              <a:rPr kumimoji="1" lang="en-US" altLang="zh-CN" dirty="0"/>
              <a:t>spinlock</a:t>
            </a:r>
            <a:r>
              <a:rPr kumimoji="1" lang="zh-CN" altLang="en-US" dirty="0"/>
              <a:t>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3711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因为信号量会造成睡眠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304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503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让锁操作具有原子性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6219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216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问：两个线程能同时禁止中断吗？</a:t>
            </a:r>
            <a:endParaRPr kumimoji="1" lang="en-US" altLang="zh-CN" dirty="0"/>
          </a:p>
          <a:p>
            <a:r>
              <a:rPr kumimoji="1" lang="zh-CN" altLang="en-US" dirty="0"/>
              <a:t>在同一个核上不行，在多个核上呢？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315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没有了中断，内核无法轮转调度，其他线程会处于饥饿状态，永久等待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0230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是否解决了永远等待的问题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2740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做了什么？</a:t>
            </a:r>
            <a:endParaRPr kumimoji="1" lang="en-US" altLang="zh-CN" dirty="0"/>
          </a:p>
          <a:p>
            <a:r>
              <a:rPr kumimoji="1" lang="zh-CN" altLang="en-US" dirty="0"/>
              <a:t>加入了等待队列</a:t>
            </a:r>
            <a:endParaRPr kumimoji="1" lang="en-US" altLang="zh-CN" dirty="0"/>
          </a:p>
          <a:p>
            <a:r>
              <a:rPr kumimoji="1" lang="zh-CN" altLang="en-US" dirty="0"/>
              <a:t>主动</a:t>
            </a:r>
            <a:r>
              <a:rPr kumimoji="1" lang="en-US" altLang="zh-CN" dirty="0"/>
              <a:t>yield</a:t>
            </a:r>
            <a:r>
              <a:rPr kumimoji="1" lang="zh-CN" altLang="en-US" dirty="0"/>
              <a:t>，放弃</a:t>
            </a:r>
            <a:r>
              <a:rPr kumimoji="1" lang="en-US" altLang="zh-CN" dirty="0" err="1"/>
              <a:t>cpu</a:t>
            </a:r>
            <a:r>
              <a:rPr kumimoji="1" lang="zh-CN" altLang="en-US" dirty="0"/>
              <a:t>执行资源， 这属于我们前面讲的维护同步机制中的“让权等待”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3737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不适用</a:t>
            </a:r>
            <a:endParaRPr kumimoji="1" lang="en-US" altLang="zh-CN" dirty="0"/>
          </a:p>
          <a:p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禁用中断后，进程无法被停止 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– 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整个系统都会为此停下来</a:t>
            </a:r>
            <a:b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</a:b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– 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可能导致其他进程处于饥饿状态 </a:t>
            </a:r>
            <a:endParaRPr lang="zh-CN" altLang="en-US" dirty="0">
              <a:effectLst/>
            </a:endParaRPr>
          </a:p>
          <a:p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• 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临界区可能很长</a:t>
            </a:r>
            <a:b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</a:b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– 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无法确定响应中断所需的时间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(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可能存在硬件影响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) </a:t>
            </a:r>
          </a:p>
          <a:p>
            <a:endParaRPr kumimoji="1" lang="en-US" altLang="zh-CN" sz="1200" kern="1200" dirty="0"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+mn-cs"/>
            </a:endParaRPr>
          </a:p>
          <a:p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多核的时候，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当一个</a:t>
            </a:r>
            <a:r>
              <a:rPr kumimoji="1" lang="en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CPU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将中断屏蔽后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,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只影响当前屏蔽中断的</a:t>
            </a:r>
            <a:r>
              <a:rPr kumimoji="1" lang="en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CPU,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其他</a:t>
            </a:r>
            <a:r>
              <a:rPr kumimoji="1" lang="en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CPU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还是依然可以照样访问内存的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唯一一个当一个</a:t>
            </a:r>
            <a:r>
              <a:rPr kumimoji="1" lang="en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CPU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在访问内存时阻止其他</a:t>
            </a:r>
            <a:r>
              <a:rPr kumimoji="1" lang="en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CPU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访问内存的方法就是将内存总线锁住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,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这个需要硬件的支持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,</a:t>
            </a:r>
            <a:r>
              <a:rPr kumimoji="1" lang="en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TSL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可以达到该目的。</a:t>
            </a:r>
            <a:endParaRPr lang="zh-CN" altLang="en-US" dirty="0">
              <a:effectLst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230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执行过程中，如果</a:t>
            </a:r>
            <a:r>
              <a:rPr kumimoji="1" lang="en-US" altLang="zh-CN" dirty="0"/>
              <a:t>flag</a:t>
            </a:r>
            <a:r>
              <a:rPr kumimoji="1" lang="zh-CN" altLang="en-US" dirty="0"/>
              <a:t>的初始值是</a:t>
            </a:r>
            <a:r>
              <a:rPr kumimoji="1" lang="en-US" altLang="zh-CN" dirty="0"/>
              <a:t>false</a:t>
            </a:r>
            <a:r>
              <a:rPr kumimoji="1" lang="zh-CN" altLang="en-US" dirty="0"/>
              <a:t>的话，执行结束后，其值为什么？真？</a:t>
            </a:r>
            <a:endParaRPr kumimoji="1" lang="en-US" altLang="zh-CN" dirty="0"/>
          </a:p>
          <a:p>
            <a:r>
              <a:rPr kumimoji="1" lang="zh-CN" altLang="en-US" dirty="0"/>
              <a:t>返回值呢？如果初始值是</a:t>
            </a:r>
            <a:r>
              <a:rPr kumimoji="1" lang="en-US" altLang="zh-CN" dirty="0"/>
              <a:t>false</a:t>
            </a:r>
            <a:r>
              <a:rPr kumimoji="1" lang="zh-CN" altLang="en-US" dirty="0"/>
              <a:t>，执行结束后，返回什么？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75593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硬件提供了锁内存总线的机制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,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我们在锁内存总线的状态下执行</a:t>
            </a:r>
            <a:r>
              <a:rPr kumimoji="1" lang="en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test and set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操作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,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就能保证同时只有一个核来</a:t>
            </a:r>
            <a:r>
              <a:rPr kumimoji="1" lang="en" altLang="zh-C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test and set.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1058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如何使用交换指令来实现锁？？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89571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无忙等待</a:t>
            </a:r>
            <a:r>
              <a:rPr kumimoji="1" lang="en-US" altLang="zh-CN" dirty="0"/>
              <a:t>===</a:t>
            </a:r>
            <a:r>
              <a:rPr kumimoji="1" lang="zh-CN" altLang="en-US" dirty="0"/>
              <a:t> 让权等待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9702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很多现代软件架构都借鉴了这种机制，如</a:t>
            </a:r>
            <a:r>
              <a:rPr kumimoji="1" lang="en-US" altLang="zh-CN" dirty="0" err="1"/>
              <a:t>xenloop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问题： 比较负载，需要两个进程</a:t>
            </a:r>
            <a:r>
              <a:rPr kumimoji="1" lang="en-US" altLang="zh-CN" dirty="0"/>
              <a:t>/</a:t>
            </a:r>
            <a:r>
              <a:rPr kumimoji="1" lang="zh-CN" altLang="en-US" dirty="0"/>
              <a:t>线程之间共享数据项；需要忙等待，浪费</a:t>
            </a:r>
            <a:r>
              <a:rPr kumimoji="1" lang="en-US" altLang="zh-CN" dirty="0"/>
              <a:t>CPU</a:t>
            </a:r>
            <a:r>
              <a:rPr kumimoji="1" lang="zh-CN" altLang="en-US" dirty="0"/>
              <a:t>时间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1723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内存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: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内存数据单元的内容</a:t>
            </a:r>
            <a:b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</a:b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• </a:t>
            </a:r>
            <a:r>
              <a:rPr kumimoji="1" lang="en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I/O: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设备寄存器端口、缓冲区等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71460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读写锁的问题？</a:t>
            </a:r>
            <a:endParaRPr kumimoji="1" lang="en-US" altLang="zh-CN" dirty="0"/>
          </a:p>
          <a:p>
            <a:r>
              <a:rPr kumimoji="1" lang="zh-CN" altLang="en-US" dirty="0"/>
              <a:t>缺乏公平性，读者容易饿死写着！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1703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破除并发问题的三个条件之一</a:t>
            </a:r>
            <a:b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</a:b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• 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资源共享条件、时间重叠条件、状态更改条件 </a:t>
            </a:r>
          </a:p>
          <a:p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主要从资源共享条件和时间重叠条件着手 </a:t>
            </a:r>
          </a:p>
          <a:p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状态更改条件是执行主体的客观要求，一般不能更改 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591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1241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3416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 sz="1200" dirty="0">
                <a:ea typeface="黑体" panose="02010609060101010101" pitchFamily="49" charset="-122"/>
              </a:rPr>
              <a:t>临界区：</a:t>
            </a:r>
            <a:r>
              <a:rPr lang="zh-CN" altLang="en-US" sz="1200" b="0" dirty="0">
                <a:ea typeface="黑体" panose="02010609060101010101" pitchFamily="49" charset="-122"/>
              </a:rPr>
              <a:t>多个进程对于临界资源的访问必须互斥的进行。而每个进程中访问临界资源的那段代码就被称为临界区。</a:t>
            </a:r>
            <a:endParaRPr lang="en-US" altLang="zh-CN" sz="1200" b="0" dirty="0">
              <a:ea typeface="黑体" panose="02010609060101010101" pitchFamily="49" charset="-122"/>
            </a:endParaRPr>
          </a:p>
          <a:p>
            <a:pPr marL="0" indent="0">
              <a:buFont typeface="Wingdings" pitchFamily="2" charset="2"/>
              <a:buNone/>
            </a:pPr>
            <a:endParaRPr lang="en-US" altLang="zh-CN" sz="1200" dirty="0">
              <a:ea typeface="黑体" panose="02010609060101010101" pitchFamily="49" charset="-122"/>
            </a:endParaRPr>
          </a:p>
          <a:p>
            <a:pPr marL="0" indent="0">
              <a:buFont typeface="Wingdings" pitchFamily="2" charset="2"/>
              <a:buNone/>
            </a:pPr>
            <a:r>
              <a:rPr lang="zh-CN" altLang="en-US" sz="1200" dirty="0">
                <a:ea typeface="黑体" panose="02010609060101010101" pitchFamily="49" charset="-122"/>
              </a:rPr>
              <a:t>进入区：</a:t>
            </a:r>
            <a:r>
              <a:rPr lang="zh-CN" altLang="en-US" sz="1200" b="0" dirty="0">
                <a:ea typeface="黑体" panose="02010609060101010101" pitchFamily="49" charset="-122"/>
              </a:rPr>
              <a:t>临界资源需要被互斥的访问，实际上是要求进程能够互斥的进入临界区。因此在临界区之前，需要对欲访问的临界资源进行检查，实现这段检查功能的代码被称为进入区。</a:t>
            </a:r>
            <a:r>
              <a:rPr lang="en-US" altLang="zh-CN" sz="1200" b="0" dirty="0">
                <a:ea typeface="黑体" panose="02010609060101010101" pitchFamily="49" charset="-122"/>
              </a:rPr>
              <a:t>(</a:t>
            </a:r>
            <a:r>
              <a:rPr lang="zh-CN" altLang="en-US" sz="1200" b="0" dirty="0">
                <a:ea typeface="黑体" panose="02010609060101010101" pitchFamily="49" charset="-122"/>
              </a:rPr>
              <a:t>资源已使用，则不能进入临界区。资源未被使用，则访问资源，并修改访问标志。</a:t>
            </a:r>
            <a:r>
              <a:rPr lang="en-US" altLang="zh-CN" sz="1200" b="0" dirty="0">
                <a:ea typeface="黑体" panose="02010609060101010101" pitchFamily="49" charset="-122"/>
              </a:rPr>
              <a:t>)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774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• 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现代</a:t>
            </a:r>
            <a:r>
              <a:rPr kumimoji="1" lang="en" altLang="zh-CN" sz="1200" b="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CPU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都提供一些特殊的原子操作指令 </a:t>
            </a:r>
            <a:endParaRPr lang="zh-CN" altLang="en-US" dirty="0">
              <a:effectLst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4706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9251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backgroud-bluefram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793" y="561975"/>
            <a:ext cx="9161585" cy="629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软件所所徽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3935" y="112713"/>
            <a:ext cx="1261696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iscas-mzd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66390" y="96838"/>
            <a:ext cx="1976803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279596" y="333375"/>
            <a:ext cx="2632452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923" b="0">
                <a:solidFill>
                  <a:srgbClr val="777777"/>
                </a:solidFill>
                <a:ea typeface="华文行楷" pitchFamily="2" charset="-122"/>
              </a:rPr>
              <a:t>Institute of Software,Chinese Academy of Sciences</a:t>
            </a:r>
          </a:p>
        </p:txBody>
      </p:sp>
      <p:sp>
        <p:nvSpPr>
          <p:cNvPr id="191386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451339" y="1828801"/>
            <a:ext cx="8241323" cy="1744663"/>
          </a:xfrm>
          <a:noFill/>
        </p:spPr>
        <p:txBody>
          <a:bodyPr lIns="91440" rIns="91440"/>
          <a:lstStyle>
            <a:lvl1pPr algn="ctr">
              <a:defRPr sz="3692" b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1386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521069" y="3886200"/>
            <a:ext cx="5908431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954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D8CAA4-D073-466F-8D95-83D121EDC3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568326"/>
            <a:ext cx="2286000" cy="54530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568326"/>
            <a:ext cx="6717323" cy="54530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CB4ECF-B331-4F26-9EDB-E08F759F9B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242050"/>
            <a:ext cx="175846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1DE90A-06C3-47CE-BA8B-3C8F01A401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109" name="Rectangle 1061"/>
          <p:cNvSpPr>
            <a:spLocks noGrp="1" noChangeAspect="1" noChangeArrowheads="1"/>
          </p:cNvSpPr>
          <p:nvPr>
            <p:ph type="title" hasCustomPrompt="1"/>
          </p:nvPr>
        </p:nvSpPr>
        <p:spPr bwMode="auto">
          <a:xfrm>
            <a:off x="0" y="561976"/>
            <a:ext cx="9144000" cy="557213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</a:ln>
          <a:effectLst/>
        </p:spPr>
        <p:txBody>
          <a:bodyPr vert="horz" wrap="square" lIns="288000" tIns="45720" rIns="288000" bIns="45720" numCol="1" anchor="ctr" anchorCtr="0" compatLnSpc="1"/>
          <a:lstStyle/>
          <a:p>
            <a:pPr lvl="0"/>
            <a:r>
              <a:rPr lang="zh-CN" altLang="en-US" dirty="0"/>
              <a:t>单击此处编辑母版标题样式文件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6453243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03701-8B22-4BF9-B83D-C544728963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tIns="107950" bIns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7525790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1339" y="1340769"/>
            <a:ext cx="8241323" cy="4896543"/>
          </a:xfrm>
        </p:spPr>
        <p:txBody>
          <a:bodyPr/>
          <a:lstStyle>
            <a:lvl1pPr>
              <a:defRPr sz="2585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lnSpc>
                <a:spcPct val="100000"/>
              </a:lnSpc>
              <a:defRPr sz="1846" b="1">
                <a:solidFill>
                  <a:schemeClr val="tx1"/>
                </a:solidFill>
                <a:latin typeface="Times New Roman" pitchFamily="18" charset="0"/>
                <a:ea typeface="幼圆" pitchFamily="49" charset="-122"/>
                <a:cs typeface="Times New Roman" pitchFamily="18" charset="0"/>
              </a:defRPr>
            </a:lvl2pPr>
            <a:lvl3pPr>
              <a:buFont typeface="Wingdings" pitchFamily="2" charset="2"/>
              <a:buChar char="Ø"/>
              <a:defRPr b="1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865495-C111-4C7C-9322-8F1EB44179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48681"/>
            <a:ext cx="9144000" cy="557213"/>
          </a:xfrm>
        </p:spPr>
        <p:txBody>
          <a:bodyPr tIns="144000"/>
          <a:lstStyle>
            <a:lvl1pPr>
              <a:defRPr sz="2585" b="1"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 anchor="t"/>
          <a:lstStyle>
            <a:lvl1pPr algn="l">
              <a:defRPr sz="3692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782C1A-C5B3-42D5-AF87-DBD5476B7B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1339" y="1412875"/>
            <a:ext cx="4050323" cy="460851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2339" y="1412875"/>
            <a:ext cx="4050323" cy="460851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B3FC63-DC1C-492E-BE4D-1055C8A017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BE4DC1-00FC-4933-8396-B0E01B5386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6664B-AA12-4858-9E22-C1219749D7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0" y="548681"/>
            <a:ext cx="9144000" cy="557213"/>
          </a:xfrm>
        </p:spPr>
        <p:txBody>
          <a:bodyPr tIns="144000"/>
          <a:lstStyle>
            <a:lvl1pPr>
              <a:defRPr sz="2585" b="1"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13D05-8C78-47A2-8570-EF6F17F897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24378-1C3B-44E6-BF5E-36164A66F8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45347-3C44-40D5-A17B-53A0D03169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063" descr="backgroud-blueframe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-8793" y="561975"/>
            <a:ext cx="9161585" cy="629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1047" descr="软件所所徽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105400" y="112713"/>
            <a:ext cx="1261697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1056" descr="iscas-mzd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566390" y="96838"/>
            <a:ext cx="1976803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3" name="Text Box 1045"/>
          <p:cNvSpPr txBox="1">
            <a:spLocks noChangeArrowheads="1"/>
          </p:cNvSpPr>
          <p:nvPr/>
        </p:nvSpPr>
        <p:spPr bwMode="auto">
          <a:xfrm>
            <a:off x="6279596" y="333375"/>
            <a:ext cx="2632452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923" b="0">
                <a:solidFill>
                  <a:srgbClr val="777777"/>
                </a:solidFill>
                <a:ea typeface="华文行楷" pitchFamily="2" charset="-122"/>
              </a:rPr>
              <a:t>Institute of Software,Chinese Academy of Sciences</a:t>
            </a:r>
          </a:p>
        </p:txBody>
      </p:sp>
      <p:sp>
        <p:nvSpPr>
          <p:cNvPr id="3105" name="Rectangle 105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3046" y="6242050"/>
            <a:ext cx="17584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92" b="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06" name="Rectangle 105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83877" y="6242050"/>
            <a:ext cx="2672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92" b="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07" name="Rectangle 105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49107" y="6242050"/>
            <a:ext cx="17584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92" b="0">
                <a:solidFill>
                  <a:srgbClr val="0000CC"/>
                </a:solidFill>
                <a:ea typeface="+mn-ea"/>
              </a:defRPr>
            </a:lvl1pPr>
          </a:lstStyle>
          <a:p>
            <a:pPr>
              <a:defRPr/>
            </a:pPr>
            <a:fld id="{60FDD7D6-4A33-4BAD-82C5-1FFBFF1AD1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057" name="Rectangle 106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1339" y="1412875"/>
            <a:ext cx="8241323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109" name="Rectangle 1061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0" y="568326"/>
            <a:ext cx="9144000" cy="557213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单击此处编辑母版标题样式文件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7" r:id="rId12"/>
    <p:sldLayoutId id="2147483758" r:id="rId13"/>
  </p:sldLayoutIdLst>
  <p:transition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5pPr>
      <a:lvl6pPr marL="422041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6pPr>
      <a:lvl7pPr marL="844083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7pPr>
      <a:lvl8pPr marL="1266124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8pPr>
      <a:lvl9pPr marL="1688165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9pPr>
    </p:titleStyle>
    <p:bodyStyle>
      <a:lvl1pPr marL="316531" indent="-316531" algn="l" rtl="0" eaLnBrk="0" fontAlgn="base" hangingPunct="0">
        <a:spcBef>
          <a:spcPct val="20000"/>
        </a:spcBef>
        <a:spcAft>
          <a:spcPct val="0"/>
        </a:spcAft>
        <a:buClr>
          <a:srgbClr val="FF5050"/>
        </a:buClr>
        <a:buSzPct val="120000"/>
        <a:buFont typeface="Wingdings" pitchFamily="2" charset="2"/>
        <a:buChar char="§"/>
        <a:defRPr kumimoji="1" sz="2400" b="1">
          <a:solidFill>
            <a:srgbClr val="000066"/>
          </a:solidFill>
          <a:latin typeface="+mn-lt"/>
          <a:ea typeface="+mn-ea"/>
          <a:cs typeface="+mn-cs"/>
        </a:defRPr>
      </a:lvl1pPr>
      <a:lvl2pPr marL="685817" indent="-263776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v"/>
        <a:defRPr kumimoji="1" sz="2215">
          <a:solidFill>
            <a:srgbClr val="FF3300"/>
          </a:solidFill>
          <a:latin typeface="+mn-lt"/>
          <a:ea typeface="+mn-ea"/>
        </a:defRPr>
      </a:lvl2pPr>
      <a:lvl3pPr marL="1055103" indent="-211021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pitchFamily="2" charset="2"/>
        <a:buChar char="F"/>
        <a:defRPr kumimoji="1" sz="1846">
          <a:solidFill>
            <a:srgbClr val="0000FF"/>
          </a:solidFill>
          <a:latin typeface="+mn-lt"/>
          <a:ea typeface="+mn-ea"/>
        </a:defRPr>
      </a:lvl3pPr>
      <a:lvl4pPr marL="1477145" indent="-211021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>
          <a:solidFill>
            <a:srgbClr val="CC3300"/>
          </a:solidFill>
          <a:latin typeface="+mn-lt"/>
          <a:ea typeface="+mn-ea"/>
        </a:defRPr>
      </a:lvl4pPr>
      <a:lvl5pPr marL="1899186" indent="-211021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5pPr>
      <a:lvl6pPr marL="2321227" indent="-211021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6pPr>
      <a:lvl7pPr marL="2743269" indent="-211021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7pPr>
      <a:lvl8pPr marL="3165310" indent="-211021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8pPr>
      <a:lvl9pPr marL="3587351" indent="-211021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1567870"/>
            <a:ext cx="9144000" cy="199406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>
            <a:lvl1pPr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62" spc="277" dirty="0">
                <a:solidFill>
                  <a:srgbClr val="000066"/>
                </a:solidFill>
                <a:latin typeface="+mj-ea"/>
                <a:ea typeface="+mj-ea"/>
              </a:rPr>
              <a:t>《</a:t>
            </a:r>
            <a:r>
              <a:rPr lang="en-US" altLang="zh-CN" sz="4062" spc="277" dirty="0" err="1">
                <a:solidFill>
                  <a:srgbClr val="000066"/>
                </a:solidFill>
                <a:latin typeface="+mj-ea"/>
              </a:rPr>
              <a:t>openEuler</a:t>
            </a:r>
            <a:r>
              <a:rPr lang="zh-CN" altLang="en-US" sz="4062" spc="277" dirty="0">
                <a:solidFill>
                  <a:srgbClr val="000066"/>
                </a:solidFill>
                <a:latin typeface="+mj-ea"/>
              </a:rPr>
              <a:t>内核编程</a:t>
            </a:r>
            <a:r>
              <a:rPr lang="en-US" altLang="zh-CN" sz="4062" spc="277" dirty="0">
                <a:solidFill>
                  <a:srgbClr val="000066"/>
                </a:solidFill>
                <a:latin typeface="+mj-ea"/>
                <a:ea typeface="+mj-ea"/>
              </a:rPr>
              <a:t>》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92" spc="277" dirty="0">
                <a:solidFill>
                  <a:srgbClr val="000066"/>
                </a:solidFill>
                <a:latin typeface="+mj-ea"/>
                <a:ea typeface="+mj-ea"/>
              </a:rPr>
              <a:t>第四章 第</a:t>
            </a:r>
            <a:r>
              <a:rPr lang="en-US" altLang="zh-CN" sz="3692" spc="277" dirty="0">
                <a:solidFill>
                  <a:srgbClr val="000066"/>
                </a:solidFill>
                <a:latin typeface="+mj-ea"/>
                <a:ea typeface="+mj-ea"/>
              </a:rPr>
              <a:t>4</a:t>
            </a:r>
            <a:r>
              <a:rPr lang="zh-CN" altLang="en-US" sz="3692" spc="277" dirty="0">
                <a:solidFill>
                  <a:srgbClr val="000066"/>
                </a:solidFill>
                <a:latin typeface="+mj-ea"/>
                <a:ea typeface="+mj-ea"/>
              </a:rPr>
              <a:t>讲 同步</a:t>
            </a: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2609" y="4625440"/>
            <a:ext cx="9144000" cy="11964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5050"/>
              </a:buClr>
              <a:buSzPct val="120000"/>
              <a:buFont typeface="Wingdings" panose="05000000000000000000" pitchFamily="2" charset="2"/>
              <a:buChar char="§"/>
              <a:defRPr kumimoji="1" sz="26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v"/>
              <a:defRPr kumimoji="1" sz="240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/>
              <a:buChar char="F"/>
              <a:defRPr kumimoji="1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rgbClr val="1C1C1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rgbClr val="1C1C1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rgbClr val="1C1C1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rgbClr val="1C1C1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rgbClr val="1C1C1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50000"/>
              <a:buNone/>
            </a:pPr>
            <a:r>
              <a:rPr kumimoji="0" lang="zh-CN" altLang="en-US" sz="2400" dirty="0">
                <a:solidFill>
                  <a:srgbClr val="CC0000"/>
                </a:solidFill>
                <a:latin typeface="+mj-ea"/>
                <a:ea typeface="+mj-ea"/>
              </a:rPr>
              <a:t>中国科学院软件研究所</a:t>
            </a:r>
            <a:endParaRPr kumimoji="0" lang="en-US" altLang="zh-CN" sz="2400" dirty="0">
              <a:solidFill>
                <a:srgbClr val="CC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50000"/>
              <a:buNone/>
            </a:pPr>
            <a:fld id="{2133CF6D-AB55-400B-B9B2-17E6264C77D7}" type="datetime2">
              <a:rPr kumimoji="0" lang="zh-CN" altLang="en-US" sz="2400" smtClean="0">
                <a:solidFill>
                  <a:srgbClr val="CC0000"/>
                </a:solidFill>
                <a:latin typeface="+mj-ea"/>
                <a:ea typeface="+mj-ea"/>
              </a:rPr>
              <a:pPr>
                <a:lnSpc>
                  <a:spcPct val="150000"/>
                </a:lnSpc>
                <a:spcBef>
                  <a:spcPts val="0"/>
                </a:spcBef>
                <a:buClr>
                  <a:schemeClr val="hlink"/>
                </a:buClr>
                <a:buSzPct val="50000"/>
                <a:buNone/>
              </a:pPr>
              <a:t>2021年4月22日</a:t>
            </a:fld>
            <a:endParaRPr kumimoji="0" lang="en-US" altLang="zh-CN" sz="2400" dirty="0">
              <a:solidFill>
                <a:srgbClr val="CC0000"/>
              </a:solidFill>
              <a:latin typeface="+mj-ea"/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613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2A9612-821F-6E44-8684-E0AACB8B4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FAD008C-BAFC-6345-A6BC-F3B6D76C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解决并发冲突的主要技术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6218F43-0524-BD4C-A315-EC58D8A43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331955"/>
              </p:ext>
            </p:extLst>
          </p:nvPr>
        </p:nvGraphicFramePr>
        <p:xfrm>
          <a:off x="982679" y="1546797"/>
          <a:ext cx="6713360" cy="4519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787">
                  <a:extLst>
                    <a:ext uri="{9D8B030D-6E8A-4147-A177-3AD203B41FA5}">
                      <a16:colId xmlns:a16="http://schemas.microsoft.com/office/drawing/2014/main" val="4261703619"/>
                    </a:ext>
                  </a:extLst>
                </a:gridCol>
                <a:gridCol w="2237787">
                  <a:extLst>
                    <a:ext uri="{9D8B030D-6E8A-4147-A177-3AD203B41FA5}">
                      <a16:colId xmlns:a16="http://schemas.microsoft.com/office/drawing/2014/main" val="4159127342"/>
                    </a:ext>
                  </a:extLst>
                </a:gridCol>
                <a:gridCol w="2237787">
                  <a:extLst>
                    <a:ext uri="{9D8B030D-6E8A-4147-A177-3AD203B41FA5}">
                      <a16:colId xmlns:a16="http://schemas.microsoft.com/office/drawing/2014/main" val="971494843"/>
                    </a:ext>
                  </a:extLst>
                </a:gridCol>
              </a:tblGrid>
              <a:tr h="552825"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技术手段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endParaRPr lang="zh-CN" altLang="en-US" sz="15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endParaRPr lang="zh-CN" altLang="en-US" sz="15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3728897258"/>
                  </a:ext>
                </a:extLst>
              </a:tr>
              <a:tr h="602955"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Per-CPU</a:t>
                      </a:r>
                      <a:r>
                        <a:rPr lang="zh-CN" altLang="en-US" sz="1500" dirty="0"/>
                        <a:t>变量</a:t>
                      </a:r>
                      <a:endParaRPr lang="en-US" altLang="zh-CN" sz="15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将共享资源</a:t>
                      </a:r>
                      <a:r>
                        <a:rPr lang="en-US" altLang="zh-CN" sz="1500" dirty="0"/>
                        <a:t>split</a:t>
                      </a:r>
                      <a:r>
                        <a:rPr lang="zh-CN" altLang="en-US" sz="1500" dirty="0"/>
                        <a:t>为非共享资源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500" dirty="0"/>
                        <a:t>破坏资源共享条件</a:t>
                      </a:r>
                      <a:endParaRPr kumimoji="1" lang="en-US" altLang="zh-CN" sz="15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824720067"/>
                  </a:ext>
                </a:extLst>
              </a:tr>
              <a:tr h="349331"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资源静态划分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同上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同上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46011707"/>
                  </a:ext>
                </a:extLst>
              </a:tr>
              <a:tr h="602955"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原子操作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通过原子操作分割并发访问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解除冲突的时间条件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603188549"/>
                  </a:ext>
                </a:extLst>
              </a:tr>
              <a:tr h="602955"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内存屏障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限定全局内存访问顺序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endParaRPr lang="zh-CN" altLang="en-US" sz="150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385519475"/>
                  </a:ext>
                </a:extLst>
              </a:tr>
              <a:tr h="602955"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锁、信号量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通过锁协调机制，分离访问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/>
                        <a:t>解除冲突的时间条件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3602494862"/>
                  </a:ext>
                </a:extLst>
              </a:tr>
              <a:tr h="602955"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RC</a:t>
                      </a:r>
                      <a:r>
                        <a:rPr lang="zh-CN" altLang="en-US" sz="1500" dirty="0"/>
                        <a:t>锁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通过指针实现无锁访问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同上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693289580"/>
                  </a:ext>
                </a:extLst>
              </a:tr>
              <a:tr h="602955"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禁止中断、软中断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通过禁止中断，避免并发执行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同上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128952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25070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2C74789-6B46-2E41-B7F8-B3BCE3973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控制共享资源访问机制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Atomic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operation</a:t>
            </a:r>
            <a:r>
              <a:rPr lang="en-US" altLang="zh-CN" dirty="0"/>
              <a:t>, </a:t>
            </a:r>
            <a:r>
              <a:rPr kumimoji="1" lang="en-US" altLang="zh-CN" dirty="0"/>
              <a:t>Locks</a:t>
            </a:r>
            <a:r>
              <a:rPr lang="en-US" altLang="zh-CN" dirty="0"/>
              <a:t>, </a:t>
            </a:r>
            <a:r>
              <a:rPr kumimoji="1" lang="en-US" altLang="zh-CN" dirty="0"/>
              <a:t>mutexes, semaphores</a:t>
            </a:r>
            <a:r>
              <a:rPr lang="en-US" altLang="zh-CN" dirty="0"/>
              <a:t>, </a:t>
            </a:r>
            <a:r>
              <a:rPr kumimoji="1" lang="en-US" altLang="zh-CN" dirty="0"/>
              <a:t>condition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variables, </a:t>
            </a:r>
            <a:r>
              <a:rPr kumimoji="1" lang="en-US" altLang="zh-CN" dirty="0" err="1"/>
              <a:t>etc</a:t>
            </a:r>
            <a:endParaRPr kumimoji="1" lang="en-US" altLang="zh-CN" dirty="0"/>
          </a:p>
          <a:p>
            <a:endParaRPr lang="en-US" altLang="zh-CN" dirty="0"/>
          </a:p>
          <a:p>
            <a:r>
              <a:rPr lang="zh-CN" altLang="en-US" dirty="0"/>
              <a:t>对共享资源的协同访问策略</a:t>
            </a:r>
            <a:endParaRPr lang="en-US" altLang="zh-CN" dirty="0"/>
          </a:p>
          <a:p>
            <a:pPr lvl="1"/>
            <a:r>
              <a:rPr lang="zh-CN" altLang="en-US" dirty="0"/>
              <a:t>生产者</a:t>
            </a:r>
            <a:r>
              <a:rPr lang="en-US" altLang="zh-CN" dirty="0"/>
              <a:t>-</a:t>
            </a:r>
            <a:r>
              <a:rPr lang="zh-CN" altLang="en-US" dirty="0"/>
              <a:t>消费者</a:t>
            </a:r>
            <a:endParaRPr lang="en-US" altLang="zh-CN" dirty="0"/>
          </a:p>
          <a:p>
            <a:pPr lvl="1"/>
            <a:r>
              <a:rPr kumimoji="1" lang="zh-CN" altLang="en-US" dirty="0"/>
              <a:t>读者</a:t>
            </a:r>
            <a:r>
              <a:rPr lang="en-US" altLang="zh-CN" dirty="0"/>
              <a:t>-</a:t>
            </a:r>
            <a:r>
              <a:rPr lang="zh-CN" altLang="en-US" dirty="0"/>
              <a:t>写者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24885D8-2F21-B645-8469-89C2D10F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解决同步并发冲突的机制和策略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2475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本节主要内容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1.	</a:t>
            </a:r>
            <a:r>
              <a:rPr lang="zh-CN" altLang="en-US" dirty="0"/>
              <a:t>同步机制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2.</a:t>
            </a:r>
            <a:r>
              <a:rPr lang="zh-CN" altLang="en-US" dirty="0">
                <a:solidFill>
                  <a:srgbClr val="C00000"/>
                </a:solidFill>
              </a:rPr>
              <a:t>   临界区和原子操作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3.	</a:t>
            </a:r>
            <a:r>
              <a:rPr lang="zh-CN" altLang="en-US" dirty="0"/>
              <a:t>内存屏障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4.	</a:t>
            </a:r>
            <a:r>
              <a:rPr lang="zh-CN" altLang="en-US" dirty="0"/>
              <a:t>锁、死锁、并发锁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5.	</a:t>
            </a:r>
            <a:r>
              <a:rPr lang="zh-CN" altLang="en-US" dirty="0"/>
              <a:t>信号量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6.	</a:t>
            </a:r>
            <a:r>
              <a:rPr lang="zh-CN" altLang="en-US" dirty="0"/>
              <a:t>条件变量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827807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816B6C-BBE3-4A40-B845-4AC57FD27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定义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两个或以上的进程不能同时使用的资源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示例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硬件：独占设备，如打印机、磁带机等</a:t>
            </a:r>
            <a:endParaRPr kumimoji="1" lang="en-US" altLang="zh-CN" dirty="0"/>
          </a:p>
          <a:p>
            <a:pPr lvl="1"/>
            <a:r>
              <a:rPr lang="zh-CN" altLang="en-US" dirty="0"/>
              <a:t>软件：共享变量、表格、链表、队列、</a:t>
            </a:r>
            <a:r>
              <a:rPr lang="en-US" altLang="zh-CN" dirty="0"/>
              <a:t>buffers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6B8CBD9-4F45-BE47-BAE2-2C4B5C0BA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临界资源</a:t>
            </a:r>
          </a:p>
        </p:txBody>
      </p:sp>
    </p:spTree>
    <p:extLst>
      <p:ext uri="{BB962C8B-B14F-4D97-AF65-F5344CB8AC3E}">
        <p14:creationId xmlns:p14="http://schemas.microsoft.com/office/powerpoint/2010/main" val="31075953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A1608-EC4E-B144-9B22-B441F214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临界资源概念</a:t>
            </a:r>
            <a:endParaRPr lang="zh-CN" altLang="en-US"/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96F687D3-4305-BF4C-A7CD-93B7C294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2" y="1567962"/>
            <a:ext cx="7608277" cy="597877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dirty="0">
                <a:ea typeface="黑体" panose="02010609060101010101" pitchFamily="49" charset="-122"/>
              </a:rPr>
              <a:t>假设一个简单的飞机订票系统有两个终端</a:t>
            </a:r>
            <a:r>
              <a:rPr lang="en-US" altLang="zh-CN" dirty="0">
                <a:ea typeface="黑体" panose="02010609060101010101" pitchFamily="49" charset="-122"/>
              </a:rPr>
              <a:t>T1</a:t>
            </a:r>
            <a:r>
              <a:rPr lang="zh-CN" altLang="en-US" dirty="0">
                <a:ea typeface="黑体" panose="02010609060101010101" pitchFamily="49" charset="-122"/>
              </a:rPr>
              <a:t>和</a:t>
            </a:r>
            <a:r>
              <a:rPr lang="en-US" altLang="zh-CN" dirty="0">
                <a:ea typeface="黑体" panose="02010609060101010101" pitchFamily="49" charset="-122"/>
              </a:rPr>
              <a:t>T2</a:t>
            </a:r>
            <a:r>
              <a:rPr lang="zh-CN" altLang="en-US" dirty="0">
                <a:ea typeface="黑体" panose="02010609060101010101" pitchFamily="49" charset="-122"/>
              </a:rPr>
              <a:t>。</a:t>
            </a:r>
            <a:endParaRPr lang="en-US" altLang="zh-CN" dirty="0">
              <a:ea typeface="黑体" panose="02010609060101010101" pitchFamily="49" charset="-122"/>
            </a:endParaRPr>
          </a:p>
          <a:p>
            <a:pPr>
              <a:buFont typeface="Wingdings" pitchFamily="2" charset="2"/>
              <a:buNone/>
            </a:pP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18436" name="TextBox 3">
            <a:extLst>
              <a:ext uri="{FF2B5EF4-FFF2-40B4-BE49-F238E27FC236}">
                <a16:creationId xmlns:a16="http://schemas.microsoft.com/office/drawing/2014/main" id="{A7457551-63F8-FB4D-8C39-A07D98090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215" y="2233246"/>
            <a:ext cx="2791558" cy="321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846" dirty="0">
                <a:latin typeface="Arial" panose="020B0604020202020204" pitchFamily="34" charset="0"/>
              </a:rPr>
              <a:t>进程</a:t>
            </a:r>
            <a:r>
              <a:rPr lang="en-US" altLang="zh-CN" sz="1846" dirty="0">
                <a:latin typeface="Arial" panose="020B0604020202020204" pitchFamily="34" charset="0"/>
              </a:rPr>
              <a:t>T1</a:t>
            </a:r>
            <a:r>
              <a:rPr lang="zh-CN" altLang="en-US" sz="1846" dirty="0">
                <a:latin typeface="Arial" panose="020B0604020202020204" pitchFamily="34" charset="0"/>
              </a:rPr>
              <a:t>的定义</a:t>
            </a:r>
            <a:endParaRPr lang="en-US" altLang="zh-CN" sz="1846" dirty="0">
              <a:latin typeface="Arial" panose="020B0604020202020204" pitchFamily="34" charset="0"/>
            </a:endParaRPr>
          </a:p>
          <a:p>
            <a:pPr algn="l" eaLnBrk="1" hangingPunct="1"/>
            <a:endParaRPr lang="en-US" altLang="zh-CN" sz="1846" dirty="0">
              <a:latin typeface="Arial" panose="020B0604020202020204" pitchFamily="34" charset="0"/>
            </a:endParaRPr>
          </a:p>
          <a:p>
            <a:pPr algn="l" eaLnBrk="1" hangingPunct="1"/>
            <a:r>
              <a:rPr lang="zh-CN" altLang="en-US" sz="1846" dirty="0">
                <a:latin typeface="Arial" panose="020B0604020202020204" pitchFamily="34" charset="0"/>
              </a:rPr>
              <a:t>进程</a:t>
            </a:r>
            <a:r>
              <a:rPr lang="en-US" altLang="zh-CN" sz="1846" dirty="0">
                <a:latin typeface="Arial" panose="020B0604020202020204" pitchFamily="34" charset="0"/>
              </a:rPr>
              <a:t>:T1()</a:t>
            </a:r>
          </a:p>
          <a:p>
            <a:pPr algn="l" eaLnBrk="1" hangingPunct="1"/>
            <a:r>
              <a:rPr lang="en-US" altLang="zh-CN" sz="1846" dirty="0">
                <a:latin typeface="Arial" panose="020B0604020202020204" pitchFamily="34" charset="0"/>
              </a:rPr>
              <a:t>begin</a:t>
            </a:r>
          </a:p>
          <a:p>
            <a:pPr algn="l" eaLnBrk="1" hangingPunct="1"/>
            <a:r>
              <a:rPr lang="en-US" altLang="zh-CN" sz="1846" dirty="0">
                <a:latin typeface="Arial" panose="020B0604020202020204" pitchFamily="34" charset="0"/>
              </a:rPr>
              <a:t>	read(n);</a:t>
            </a:r>
          </a:p>
          <a:p>
            <a:pPr algn="l" eaLnBrk="1" hangingPunct="1"/>
            <a:r>
              <a:rPr lang="en-US" altLang="zh-CN" sz="1846" dirty="0">
                <a:latin typeface="Arial" panose="020B0604020202020204" pitchFamily="34" charset="0"/>
              </a:rPr>
              <a:t>	if  n&gt;=1 then</a:t>
            </a:r>
          </a:p>
          <a:p>
            <a:pPr algn="l" eaLnBrk="1" hangingPunct="1"/>
            <a:r>
              <a:rPr lang="en-US" altLang="zh-CN" sz="1846" dirty="0">
                <a:latin typeface="Arial" panose="020B0604020202020204" pitchFamily="34" charset="0"/>
              </a:rPr>
              <a:t>	{</a:t>
            </a:r>
            <a:r>
              <a:rPr lang="zh-CN" altLang="en-US" sz="1846" dirty="0">
                <a:latin typeface="Arial" panose="020B0604020202020204" pitchFamily="34" charset="0"/>
              </a:rPr>
              <a:t>卖一张票</a:t>
            </a:r>
            <a:endParaRPr lang="en-US" altLang="zh-CN" sz="1846" dirty="0">
              <a:latin typeface="Arial" panose="020B0604020202020204" pitchFamily="34" charset="0"/>
            </a:endParaRPr>
          </a:p>
          <a:p>
            <a:pPr algn="l" eaLnBrk="1" hangingPunct="1"/>
            <a:r>
              <a:rPr lang="en-US" altLang="zh-CN" sz="1846" dirty="0">
                <a:latin typeface="Arial" panose="020B0604020202020204" pitchFamily="34" charset="0"/>
              </a:rPr>
              <a:t>	n := n-1;</a:t>
            </a:r>
          </a:p>
          <a:p>
            <a:pPr algn="l" eaLnBrk="1" hangingPunct="1"/>
            <a:r>
              <a:rPr lang="en-US" altLang="zh-CN" sz="1846" dirty="0">
                <a:latin typeface="Arial" panose="020B0604020202020204" pitchFamily="34" charset="0"/>
              </a:rPr>
              <a:t>	write(n);	}</a:t>
            </a:r>
          </a:p>
          <a:p>
            <a:pPr algn="l" eaLnBrk="1" hangingPunct="1"/>
            <a:r>
              <a:rPr lang="en-US" altLang="zh-CN" sz="1846" dirty="0">
                <a:latin typeface="Arial" panose="020B0604020202020204" pitchFamily="34" charset="0"/>
              </a:rPr>
              <a:t>end</a:t>
            </a:r>
          </a:p>
        </p:txBody>
      </p:sp>
      <p:sp>
        <p:nvSpPr>
          <p:cNvPr id="18437" name="TextBox 4">
            <a:extLst>
              <a:ext uri="{FF2B5EF4-FFF2-40B4-BE49-F238E27FC236}">
                <a16:creationId xmlns:a16="http://schemas.microsoft.com/office/drawing/2014/main" id="{3E3F276F-D9BB-E34D-856D-70CE0B065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233246"/>
            <a:ext cx="2791558" cy="321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846" dirty="0">
                <a:latin typeface="Arial" panose="020B0604020202020204" pitchFamily="34" charset="0"/>
              </a:rPr>
              <a:t>进程</a:t>
            </a:r>
            <a:r>
              <a:rPr lang="en-US" altLang="zh-CN" sz="1846" dirty="0">
                <a:latin typeface="Arial" panose="020B0604020202020204" pitchFamily="34" charset="0"/>
              </a:rPr>
              <a:t>T2</a:t>
            </a:r>
            <a:r>
              <a:rPr lang="zh-CN" altLang="en-US" sz="1846" dirty="0">
                <a:latin typeface="Arial" panose="020B0604020202020204" pitchFamily="34" charset="0"/>
              </a:rPr>
              <a:t>的定义</a:t>
            </a:r>
            <a:endParaRPr lang="en-US" altLang="zh-CN" sz="1846" dirty="0">
              <a:latin typeface="Arial" panose="020B0604020202020204" pitchFamily="34" charset="0"/>
            </a:endParaRPr>
          </a:p>
          <a:p>
            <a:pPr algn="l" eaLnBrk="1" hangingPunct="1"/>
            <a:endParaRPr lang="en-US" altLang="zh-CN" sz="1846" dirty="0">
              <a:latin typeface="Arial" panose="020B0604020202020204" pitchFamily="34" charset="0"/>
            </a:endParaRPr>
          </a:p>
          <a:p>
            <a:pPr algn="l" eaLnBrk="1" hangingPunct="1"/>
            <a:r>
              <a:rPr lang="zh-CN" altLang="en-US" sz="1846" dirty="0">
                <a:latin typeface="Arial" panose="020B0604020202020204" pitchFamily="34" charset="0"/>
              </a:rPr>
              <a:t>进程</a:t>
            </a:r>
            <a:r>
              <a:rPr lang="en-US" altLang="zh-CN" sz="1846" dirty="0">
                <a:latin typeface="Arial" panose="020B0604020202020204" pitchFamily="34" charset="0"/>
              </a:rPr>
              <a:t>:T2()</a:t>
            </a:r>
          </a:p>
          <a:p>
            <a:pPr algn="l" eaLnBrk="1" hangingPunct="1"/>
            <a:r>
              <a:rPr lang="en-US" altLang="zh-CN" sz="1846" dirty="0">
                <a:latin typeface="Arial" panose="020B0604020202020204" pitchFamily="34" charset="0"/>
              </a:rPr>
              <a:t>begin</a:t>
            </a:r>
          </a:p>
          <a:p>
            <a:pPr algn="l" eaLnBrk="1" hangingPunct="1"/>
            <a:r>
              <a:rPr lang="en-US" altLang="zh-CN" sz="1846" dirty="0">
                <a:latin typeface="Arial" panose="020B0604020202020204" pitchFamily="34" charset="0"/>
              </a:rPr>
              <a:t>	read(n);</a:t>
            </a:r>
          </a:p>
          <a:p>
            <a:pPr algn="l" eaLnBrk="1" hangingPunct="1"/>
            <a:r>
              <a:rPr lang="en-US" altLang="zh-CN" sz="1846" dirty="0">
                <a:latin typeface="Arial" panose="020B0604020202020204" pitchFamily="34" charset="0"/>
              </a:rPr>
              <a:t>	if  n&gt;=1 then</a:t>
            </a:r>
          </a:p>
          <a:p>
            <a:pPr algn="l" eaLnBrk="1" hangingPunct="1"/>
            <a:r>
              <a:rPr lang="en-US" altLang="zh-CN" sz="1846" dirty="0">
                <a:latin typeface="Arial" panose="020B0604020202020204" pitchFamily="34" charset="0"/>
              </a:rPr>
              <a:t>	{</a:t>
            </a:r>
            <a:r>
              <a:rPr lang="zh-CN" altLang="en-US" sz="1846" dirty="0">
                <a:latin typeface="Arial" panose="020B0604020202020204" pitchFamily="34" charset="0"/>
              </a:rPr>
              <a:t>卖一张票</a:t>
            </a:r>
            <a:endParaRPr lang="en-US" altLang="zh-CN" sz="1846" dirty="0">
              <a:latin typeface="Arial" panose="020B0604020202020204" pitchFamily="34" charset="0"/>
            </a:endParaRPr>
          </a:p>
          <a:p>
            <a:pPr algn="l" eaLnBrk="1" hangingPunct="1"/>
            <a:r>
              <a:rPr lang="en-US" altLang="zh-CN" sz="1846" dirty="0">
                <a:latin typeface="Arial" panose="020B0604020202020204" pitchFamily="34" charset="0"/>
              </a:rPr>
              <a:t>	n := n-1;</a:t>
            </a:r>
          </a:p>
          <a:p>
            <a:pPr algn="l" eaLnBrk="1" hangingPunct="1"/>
            <a:r>
              <a:rPr lang="en-US" altLang="zh-CN" sz="1846" dirty="0">
                <a:latin typeface="Arial" panose="020B0604020202020204" pitchFamily="34" charset="0"/>
              </a:rPr>
              <a:t>	write(n);	}</a:t>
            </a:r>
          </a:p>
          <a:p>
            <a:pPr algn="l" eaLnBrk="1" hangingPunct="1"/>
            <a:r>
              <a:rPr lang="en-US" altLang="zh-CN" sz="1846" dirty="0">
                <a:latin typeface="Arial" panose="020B0604020202020204" pitchFamily="34" charset="0"/>
              </a:rPr>
              <a:t>end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7115AA7-7A85-B14D-9629-D57DFB119F34}"/>
              </a:ext>
            </a:extLst>
          </p:cNvPr>
          <p:cNvSpPr txBox="1">
            <a:spLocks/>
          </p:cNvSpPr>
          <p:nvPr/>
        </p:nvSpPr>
        <p:spPr bwMode="auto">
          <a:xfrm>
            <a:off x="716574" y="5090746"/>
            <a:ext cx="7608277" cy="1329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20000"/>
              </a:spcBef>
              <a:buClr>
                <a:srgbClr val="FF5050"/>
              </a:buClr>
              <a:buSzPct val="120000"/>
              <a:buFont typeface="Wingdings" pitchFamily="2" charset="2"/>
              <a:buNone/>
            </a:pPr>
            <a:r>
              <a:rPr lang="zh-CN" altLang="en-US" sz="1846" dirty="0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考虑进程</a:t>
            </a:r>
            <a:r>
              <a:rPr lang="en-US" altLang="zh-CN" sz="1846" dirty="0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T1</a:t>
            </a:r>
            <a:r>
              <a:rPr lang="zh-CN" altLang="en-US" sz="1846" dirty="0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和</a:t>
            </a:r>
            <a:r>
              <a:rPr lang="en-US" altLang="zh-CN" sz="1846" dirty="0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T2</a:t>
            </a:r>
            <a:r>
              <a:rPr lang="zh-CN" altLang="en-US" sz="1846" dirty="0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是并发执行的。当系统中只有最后一张票的情况下，即</a:t>
            </a:r>
            <a:r>
              <a:rPr lang="en-US" altLang="zh-CN" sz="1846" dirty="0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n=1</a:t>
            </a:r>
            <a:r>
              <a:rPr lang="zh-CN" altLang="en-US" sz="1846" dirty="0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时，</a:t>
            </a:r>
            <a:r>
              <a:rPr lang="en-US" altLang="zh-CN" sz="1846" dirty="0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T1</a:t>
            </a:r>
            <a:r>
              <a:rPr lang="zh-CN" altLang="en-US" sz="1846" dirty="0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卖出一张票。假设</a:t>
            </a:r>
            <a:r>
              <a:rPr lang="en-US" altLang="zh-CN" sz="1846" dirty="0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T1</a:t>
            </a:r>
            <a:r>
              <a:rPr lang="zh-CN" altLang="en-US" sz="1846" dirty="0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正在执行“卖一张票”的同时，进程</a:t>
            </a:r>
            <a:r>
              <a:rPr lang="en-US" altLang="zh-CN" sz="1846" dirty="0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T2</a:t>
            </a:r>
            <a:r>
              <a:rPr lang="zh-CN" altLang="en-US" sz="1846" dirty="0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正好执行条件判断，因为此时</a:t>
            </a:r>
            <a:r>
              <a:rPr lang="en-US" altLang="zh-CN" sz="1846" dirty="0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n=1</a:t>
            </a:r>
            <a:r>
              <a:rPr lang="zh-CN" altLang="en-US" sz="1846" dirty="0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的条件判断可以通过，故进程</a:t>
            </a:r>
            <a:r>
              <a:rPr lang="en-US" altLang="zh-CN" sz="1846" dirty="0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T2</a:t>
            </a:r>
            <a:r>
              <a:rPr lang="zh-CN" altLang="en-US" sz="1846" dirty="0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也可以卖一张票。这样一张票就卖给了两个顾客。</a:t>
            </a:r>
            <a:endParaRPr lang="en-US" altLang="zh-CN" sz="1846" dirty="0">
              <a:solidFill>
                <a:srgbClr val="000066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42013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816B6C-BBE3-4A40-B845-4AC57FD27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1501401"/>
            <a:ext cx="8241323" cy="4985169"/>
          </a:xfrm>
        </p:spPr>
        <p:txBody>
          <a:bodyPr/>
          <a:lstStyle/>
          <a:p>
            <a:r>
              <a:rPr kumimoji="1" lang="zh-CN" altLang="en-US" dirty="0"/>
              <a:t>临界区</a:t>
            </a:r>
            <a:endParaRPr kumimoji="1" lang="en-US" altLang="zh-CN" dirty="0"/>
          </a:p>
          <a:p>
            <a:pPr lvl="1"/>
            <a:r>
              <a:rPr lang="zh-CN" altLang="en-US" dirty="0"/>
              <a:t>进程中访问临界资源的一段需要互斥执行的代码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进入临界区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检查可否进入临界区的一段代码</a:t>
            </a:r>
            <a:endParaRPr kumimoji="1" lang="en-US" altLang="zh-CN" dirty="0"/>
          </a:p>
          <a:p>
            <a:pPr lvl="1"/>
            <a:r>
              <a:rPr lang="zh-CN" altLang="en-US" dirty="0"/>
              <a:t>如检查通过，可进入，并设置相应“正在访问临界区”标志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退出临界区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清除区代码负责将访问标志位复位</a:t>
            </a:r>
            <a:endParaRPr kumimoji="1" lang="en-US" altLang="zh-CN" dirty="0"/>
          </a:p>
          <a:p>
            <a:pPr lvl="1"/>
            <a:endParaRPr lang="en-US" altLang="zh-CN" dirty="0"/>
          </a:p>
          <a:p>
            <a:r>
              <a:rPr kumimoji="1" lang="zh-CN" altLang="en-US" dirty="0"/>
              <a:t>剩余区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进程中除上述进入区和退出区以外的代码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6B8CBD9-4F45-BE47-BAE2-2C4B5C0BA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临界区（</a:t>
            </a:r>
            <a:r>
              <a:rPr kumimoji="1" lang="en-US" altLang="zh-CN" dirty="0"/>
              <a:t>critical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section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1467243-6E11-614E-B74E-97BA37D55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926" y="3993986"/>
            <a:ext cx="2725615" cy="236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846" dirty="0">
                <a:solidFill>
                  <a:srgbClr val="C00000"/>
                </a:solidFill>
                <a:latin typeface="Arial" panose="020B0604020202020204" pitchFamily="34" charset="0"/>
              </a:rPr>
              <a:t>临界资源访问描述</a:t>
            </a:r>
            <a:endParaRPr lang="en-US" altLang="zh-CN" sz="1846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algn="l" eaLnBrk="1" hangingPunct="1"/>
            <a:endParaRPr lang="en-US" altLang="zh-CN" sz="1846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algn="l" eaLnBrk="1" hangingPunct="1"/>
            <a:r>
              <a:rPr lang="en-US" altLang="zh-CN" sz="1846" dirty="0">
                <a:solidFill>
                  <a:srgbClr val="C00000"/>
                </a:solidFill>
                <a:latin typeface="Arial" panose="020B0604020202020204" pitchFamily="34" charset="0"/>
              </a:rPr>
              <a:t>repeat</a:t>
            </a:r>
          </a:p>
          <a:p>
            <a:pPr algn="l" eaLnBrk="1" hangingPunct="1"/>
            <a:r>
              <a:rPr lang="en-US" altLang="zh-CN" sz="1846" dirty="0">
                <a:solidFill>
                  <a:srgbClr val="C00000"/>
                </a:solidFill>
                <a:latin typeface="Arial" panose="020B0604020202020204" pitchFamily="34" charset="0"/>
              </a:rPr>
              <a:t>        </a:t>
            </a:r>
            <a:r>
              <a:rPr lang="zh-CN" altLang="en-US" sz="1846" dirty="0">
                <a:solidFill>
                  <a:srgbClr val="C00000"/>
                </a:solidFill>
                <a:latin typeface="Arial" panose="020B0604020202020204" pitchFamily="34" charset="0"/>
              </a:rPr>
              <a:t>进入区</a:t>
            </a:r>
            <a:r>
              <a:rPr lang="en-US" altLang="zh-CN" sz="1846" dirty="0">
                <a:solidFill>
                  <a:srgbClr val="C00000"/>
                </a:solidFill>
                <a:latin typeface="Arial" panose="020B0604020202020204" pitchFamily="34" charset="0"/>
              </a:rPr>
              <a:t>;</a:t>
            </a:r>
          </a:p>
          <a:p>
            <a:pPr algn="l" eaLnBrk="1" hangingPunct="1"/>
            <a:r>
              <a:rPr lang="en-US" altLang="zh-CN" sz="1846" dirty="0">
                <a:solidFill>
                  <a:srgbClr val="C00000"/>
                </a:solidFill>
                <a:latin typeface="Arial" panose="020B0604020202020204" pitchFamily="34" charset="0"/>
              </a:rPr>
              <a:t>        </a:t>
            </a:r>
            <a:r>
              <a:rPr lang="zh-CN" altLang="en-US" sz="1846" dirty="0">
                <a:solidFill>
                  <a:srgbClr val="C00000"/>
                </a:solidFill>
                <a:latin typeface="Arial" panose="020B0604020202020204" pitchFamily="34" charset="0"/>
              </a:rPr>
              <a:t>临界区</a:t>
            </a:r>
            <a:r>
              <a:rPr lang="en-US" altLang="zh-CN" sz="1846" dirty="0">
                <a:solidFill>
                  <a:srgbClr val="C00000"/>
                </a:solidFill>
                <a:latin typeface="Arial" panose="020B0604020202020204" pitchFamily="34" charset="0"/>
              </a:rPr>
              <a:t>;</a:t>
            </a:r>
          </a:p>
          <a:p>
            <a:pPr algn="l" eaLnBrk="1" hangingPunct="1"/>
            <a:r>
              <a:rPr lang="en-US" altLang="zh-CN" sz="1846" dirty="0">
                <a:solidFill>
                  <a:srgbClr val="C00000"/>
                </a:solidFill>
                <a:latin typeface="Arial" panose="020B0604020202020204" pitchFamily="34" charset="0"/>
              </a:rPr>
              <a:t>        </a:t>
            </a:r>
            <a:r>
              <a:rPr lang="zh-CN" altLang="en-US" sz="1846" dirty="0">
                <a:solidFill>
                  <a:srgbClr val="C00000"/>
                </a:solidFill>
                <a:latin typeface="Arial" panose="020B0604020202020204" pitchFamily="34" charset="0"/>
              </a:rPr>
              <a:t>退出区</a:t>
            </a:r>
            <a:r>
              <a:rPr lang="en-US" altLang="zh-CN" sz="1846" dirty="0">
                <a:solidFill>
                  <a:srgbClr val="C00000"/>
                </a:solidFill>
                <a:latin typeface="Arial" panose="020B0604020202020204" pitchFamily="34" charset="0"/>
              </a:rPr>
              <a:t>;</a:t>
            </a:r>
          </a:p>
          <a:p>
            <a:pPr algn="l" eaLnBrk="1" hangingPunct="1"/>
            <a:r>
              <a:rPr lang="en-US" altLang="zh-CN" sz="1846" dirty="0">
                <a:solidFill>
                  <a:srgbClr val="C00000"/>
                </a:solidFill>
                <a:latin typeface="Arial" panose="020B0604020202020204" pitchFamily="34" charset="0"/>
              </a:rPr>
              <a:t>        </a:t>
            </a:r>
            <a:r>
              <a:rPr lang="zh-CN" altLang="en-US" sz="1846" dirty="0">
                <a:solidFill>
                  <a:srgbClr val="C00000"/>
                </a:solidFill>
                <a:latin typeface="Arial" panose="020B0604020202020204" pitchFamily="34" charset="0"/>
              </a:rPr>
              <a:t>剩余区</a:t>
            </a:r>
            <a:r>
              <a:rPr lang="en-US" altLang="zh-CN" sz="1846" dirty="0">
                <a:solidFill>
                  <a:srgbClr val="C00000"/>
                </a:solidFill>
                <a:latin typeface="Arial" panose="020B0604020202020204" pitchFamily="34" charset="0"/>
              </a:rPr>
              <a:t>;</a:t>
            </a:r>
          </a:p>
          <a:p>
            <a:pPr algn="l" eaLnBrk="1" hangingPunct="1"/>
            <a:r>
              <a:rPr lang="en-US" altLang="zh-CN" sz="1846" dirty="0">
                <a:solidFill>
                  <a:srgbClr val="C00000"/>
                </a:solidFill>
                <a:latin typeface="Arial" panose="020B0604020202020204" pitchFamily="34" charset="0"/>
              </a:rPr>
              <a:t>until false; </a:t>
            </a:r>
            <a:endParaRPr lang="zh-CN" altLang="en-US" sz="1846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35011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地图, 文字&#10;&#10;描述已自动生成">
            <a:extLst>
              <a:ext uri="{FF2B5EF4-FFF2-40B4-BE49-F238E27FC236}">
                <a16:creationId xmlns:a16="http://schemas.microsoft.com/office/drawing/2014/main" id="{6E54E7D6-C080-0547-94F2-2822EB320F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9" y="1804030"/>
            <a:ext cx="8241323" cy="3914627"/>
          </a:xfrm>
          <a:prstGeom prst="rect">
            <a:avLst/>
          </a:prstGeom>
          <a:noFill/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E420951-8640-C94F-9D9F-5BADA3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zh-CN" altLang="en-US" dirty="0"/>
              <a:t>利用临界区的互斥</a:t>
            </a:r>
          </a:p>
        </p:txBody>
      </p:sp>
    </p:spTree>
    <p:extLst>
      <p:ext uri="{BB962C8B-B14F-4D97-AF65-F5344CB8AC3E}">
        <p14:creationId xmlns:p14="http://schemas.microsoft.com/office/powerpoint/2010/main" val="381879698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816B6C-BBE3-4A40-B845-4AC57FD27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互斥</a:t>
            </a:r>
            <a:endParaRPr lang="en-US" altLang="zh-CN" dirty="0"/>
          </a:p>
          <a:p>
            <a:pPr lvl="1"/>
            <a:r>
              <a:rPr kumimoji="1" lang="zh-CN" altLang="en-US" dirty="0"/>
              <a:t>多个进程不能同时使用一个临界资源</a:t>
            </a:r>
            <a:endParaRPr kumimoji="1" lang="en-US" altLang="zh-CN" dirty="0"/>
          </a:p>
          <a:p>
            <a:pPr lvl="1"/>
            <a:r>
              <a:rPr lang="zh-CN" altLang="en-US" dirty="0">
                <a:ea typeface="黑体" panose="02010609060101010101" pitchFamily="49" charset="-122"/>
              </a:rPr>
              <a:t>即两个或两个以上进程必须互斥的使用临界资源。</a:t>
            </a:r>
            <a:endParaRPr lang="en-US" altLang="zh-CN" dirty="0"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ea typeface="黑体" panose="02010609060101010101" pitchFamily="49" charset="-122"/>
              </a:rPr>
              <a:t>进程之间由于竞争同一资源而产生的相互制约关系，称为进程的互斥</a:t>
            </a:r>
            <a:endParaRPr lang="en-US" altLang="zh-CN" dirty="0"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dirty="0"/>
          </a:p>
          <a:p>
            <a:r>
              <a:rPr kumimoji="1" lang="zh-CN" altLang="en-US" dirty="0"/>
              <a:t>同步</a:t>
            </a:r>
            <a:endParaRPr kumimoji="1" lang="en-US" altLang="zh-CN" dirty="0"/>
          </a:p>
          <a:p>
            <a:pPr lvl="1"/>
            <a:r>
              <a:rPr lang="zh-CN" altLang="en-US" dirty="0">
                <a:ea typeface="黑体" panose="02010609060101010101" pitchFamily="49" charset="-122"/>
              </a:rPr>
              <a:t>有协作关系的进程之间不断地调整它们之间的相对速度和执行过程，以保证临界资源的合理利用和进程的顺利执行。</a:t>
            </a:r>
            <a:endParaRPr lang="en-US" altLang="zh-CN" dirty="0"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ea typeface="黑体" panose="02010609060101010101" pitchFamily="49" charset="-122"/>
              </a:rPr>
              <a:t>实现进程同步机制的方法可能有所不同，通常借助一个中间媒体来实现，如信号量、加锁操作等等。</a:t>
            </a:r>
            <a:endParaRPr lang="en-US" altLang="zh-CN" dirty="0">
              <a:ea typeface="黑体" panose="02010609060101010101" pitchFamily="49" charset="-122"/>
            </a:endParaRPr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6B8CBD9-4F45-BE47-BAE2-2C4B5C0BA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进程的互斥与同步</a:t>
            </a:r>
          </a:p>
        </p:txBody>
      </p:sp>
    </p:spTree>
    <p:extLst>
      <p:ext uri="{BB962C8B-B14F-4D97-AF65-F5344CB8AC3E}">
        <p14:creationId xmlns:p14="http://schemas.microsoft.com/office/powerpoint/2010/main" val="307285553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816B6C-BBE3-4A40-B845-4AC57FD27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空闲让进</a:t>
            </a:r>
            <a:endParaRPr lang="en-US" altLang="zh-CN" dirty="0"/>
          </a:p>
          <a:p>
            <a:pPr lvl="1"/>
            <a:r>
              <a:rPr lang="zh-CN" altLang="en-US" dirty="0"/>
              <a:t>并发进程中的某个进程不再临界区时，不阻止其他进程进入临界区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忙则等待</a:t>
            </a:r>
            <a:endParaRPr lang="en-US" altLang="zh-CN" dirty="0"/>
          </a:p>
          <a:p>
            <a:pPr lvl="1"/>
            <a:r>
              <a:rPr lang="zh-CN" altLang="en-US" dirty="0"/>
              <a:t>并发进程中的若干个进程申请进入临界区时，只允许一个进程进入。</a:t>
            </a:r>
            <a:endParaRPr lang="en-US" altLang="zh-CN" dirty="0"/>
          </a:p>
          <a:p>
            <a:pPr lvl="1"/>
            <a:r>
              <a:rPr lang="zh-CN" altLang="en-US" dirty="0"/>
              <a:t>已有进程进入临界区是，其他申请进入临界区的进程必须等待，以保证对临界资源的互斥访问。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6B8CBD9-4F45-BE47-BAE2-2C4B5C0BA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同步机制设计规则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321287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816B6C-BBE3-4A40-B845-4AC57FD27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Char char="•"/>
            </a:pPr>
            <a:r>
              <a:rPr lang="zh-CN" altLang="en-US" dirty="0">
                <a:ea typeface="黑体" panose="02010609060101010101" pitchFamily="49" charset="-122"/>
              </a:rPr>
              <a:t>有限等待</a:t>
            </a:r>
            <a:endParaRPr lang="en-US" altLang="zh-CN" dirty="0">
              <a:ea typeface="黑体" panose="02010609060101010101" pitchFamily="49" charset="-122"/>
            </a:endParaRPr>
          </a:p>
          <a:p>
            <a:pPr lvl="1"/>
            <a:r>
              <a:rPr lang="zh-CN" altLang="en-US" dirty="0"/>
              <a:t>访问临界资源的进程应保证在有限的时间内进入自己的临界区，避免因长时间临界资源得不到满足，而一直继续等待，陷入“等死”状态。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Font typeface="Arial" panose="020B0604020202020204" pitchFamily="34" charset="0"/>
              <a:buChar char="•"/>
            </a:pPr>
            <a:r>
              <a:rPr lang="zh-CN" altLang="en-US" dirty="0">
                <a:ea typeface="黑体" panose="02010609060101010101" pitchFamily="49" charset="-122"/>
              </a:rPr>
              <a:t>让权等待</a:t>
            </a:r>
            <a:endParaRPr lang="en-US" altLang="zh-CN" dirty="0">
              <a:ea typeface="黑体" panose="02010609060101010101" pitchFamily="49" charset="-122"/>
            </a:endParaRPr>
          </a:p>
          <a:p>
            <a:pPr lvl="1"/>
            <a:r>
              <a:rPr lang="zh-CN" altLang="en-US" dirty="0"/>
              <a:t>当进程不能进入自己的临界区时，应立即释放临界资源，以免进程陷入“忙等”状态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6B8CBD9-4F45-BE47-BAE2-2C4B5C0BA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同步机制设计规则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410606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248554" y="1501402"/>
            <a:ext cx="6646892" cy="4809763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第</a:t>
            </a:r>
            <a:r>
              <a:rPr lang="en-US" altLang="zh-CN" dirty="0">
                <a:ea typeface="宋体" pitchFamily="2" charset="-122"/>
              </a:rPr>
              <a:t>1</a:t>
            </a:r>
            <a:r>
              <a:rPr lang="zh-CN" altLang="en-US" dirty="0">
                <a:ea typeface="宋体" pitchFamily="2" charset="-122"/>
              </a:rPr>
              <a:t>讲：进程</a:t>
            </a:r>
            <a:endParaRPr lang="en-US" altLang="zh-CN" dirty="0">
              <a:ea typeface="宋体" pitchFamily="2" charset="-122"/>
            </a:endParaRPr>
          </a:p>
          <a:p>
            <a:r>
              <a:rPr lang="zh-CN" altLang="en-US" dirty="0">
                <a:ea typeface="宋体" pitchFamily="2" charset="-122"/>
              </a:rPr>
              <a:t>第</a:t>
            </a:r>
            <a:r>
              <a:rPr lang="en-US" altLang="zh-CN" dirty="0">
                <a:ea typeface="宋体" pitchFamily="2" charset="-122"/>
              </a:rPr>
              <a:t>2</a:t>
            </a:r>
            <a:r>
              <a:rPr lang="zh-CN" altLang="en-US" dirty="0">
                <a:ea typeface="宋体" pitchFamily="2" charset="-122"/>
              </a:rPr>
              <a:t>讲：线程</a:t>
            </a:r>
            <a:endParaRPr lang="en-US" altLang="zh-CN" dirty="0">
              <a:ea typeface="宋体" pitchFamily="2" charset="-122"/>
            </a:endParaRPr>
          </a:p>
          <a:p>
            <a:r>
              <a:rPr lang="zh-CN" altLang="en-US" dirty="0">
                <a:ea typeface="宋体" pitchFamily="2" charset="-122"/>
              </a:rPr>
              <a:t>第</a:t>
            </a:r>
            <a:r>
              <a:rPr lang="en-US" altLang="zh-CN" dirty="0">
                <a:ea typeface="宋体" pitchFamily="2" charset="-122"/>
              </a:rPr>
              <a:t>3</a:t>
            </a:r>
            <a:r>
              <a:rPr lang="zh-CN" altLang="en-US" dirty="0">
                <a:ea typeface="宋体" pitchFamily="2" charset="-122"/>
              </a:rPr>
              <a:t>讲：内核进程隔离（</a:t>
            </a:r>
            <a:r>
              <a:rPr lang="en-US" altLang="zh-CN" dirty="0">
                <a:ea typeface="宋体" pitchFamily="2" charset="-122"/>
              </a:rPr>
              <a:t>Namespace</a:t>
            </a:r>
            <a:r>
              <a:rPr lang="zh-CN" altLang="en-US" dirty="0">
                <a:ea typeface="宋体" pitchFamily="2" charset="-122"/>
              </a:rPr>
              <a:t>）</a:t>
            </a:r>
            <a:endParaRPr lang="en-US" altLang="zh-CN" dirty="0">
              <a:ea typeface="宋体" pitchFamily="2" charset="-122"/>
            </a:endParaRPr>
          </a:p>
          <a:p>
            <a:r>
              <a:rPr lang="zh-CN" altLang="en-US" dirty="0">
                <a:ea typeface="宋体" pitchFamily="2" charset="-122"/>
              </a:rPr>
              <a:t>第</a:t>
            </a:r>
            <a:r>
              <a:rPr lang="en-US" altLang="zh-CN" dirty="0">
                <a:ea typeface="宋体" pitchFamily="2" charset="-122"/>
              </a:rPr>
              <a:t>4</a:t>
            </a:r>
            <a:r>
              <a:rPr lang="zh-CN" altLang="en-US" dirty="0">
                <a:ea typeface="宋体" pitchFamily="2" charset="-122"/>
              </a:rPr>
              <a:t>讲：同步</a:t>
            </a:r>
            <a:endParaRPr lang="en-US" altLang="zh-CN" dirty="0">
              <a:ea typeface="宋体" pitchFamily="2" charset="-122"/>
            </a:endParaRPr>
          </a:p>
          <a:p>
            <a:r>
              <a:rPr lang="zh-CN" altLang="en-US" dirty="0">
                <a:ea typeface="宋体" pitchFamily="2" charset="-122"/>
              </a:rPr>
              <a:t>第</a:t>
            </a:r>
            <a:r>
              <a:rPr lang="en-US" altLang="zh-CN" dirty="0">
                <a:ea typeface="宋体" pitchFamily="2" charset="-122"/>
              </a:rPr>
              <a:t>5</a:t>
            </a:r>
            <a:r>
              <a:rPr lang="zh-CN" altLang="en-US" dirty="0">
                <a:ea typeface="宋体" pitchFamily="2" charset="-122"/>
              </a:rPr>
              <a:t>讲：信号量</a:t>
            </a:r>
            <a:endParaRPr lang="en-US" altLang="zh-CN" dirty="0">
              <a:ea typeface="宋体" pitchFamily="2" charset="-122"/>
            </a:endParaRPr>
          </a:p>
          <a:p>
            <a:r>
              <a:rPr lang="zh-CN" altLang="en-US" dirty="0">
                <a:ea typeface="宋体" pitchFamily="2" charset="-122"/>
              </a:rPr>
              <a:t>第</a:t>
            </a:r>
            <a:r>
              <a:rPr lang="en-US" altLang="zh-CN" dirty="0">
                <a:ea typeface="宋体" pitchFamily="2" charset="-122"/>
              </a:rPr>
              <a:t>6</a:t>
            </a:r>
            <a:r>
              <a:rPr lang="zh-CN" altLang="en-US" dirty="0">
                <a:ea typeface="宋体" pitchFamily="2" charset="-122"/>
              </a:rPr>
              <a:t>讲：进程间通信（</a:t>
            </a:r>
            <a:r>
              <a:rPr lang="en-US" altLang="zh-CN" dirty="0">
                <a:ea typeface="宋体" pitchFamily="2" charset="-122"/>
              </a:rPr>
              <a:t>IPC</a:t>
            </a:r>
            <a:r>
              <a:rPr lang="zh-CN" altLang="en-US" dirty="0">
                <a:ea typeface="宋体" pitchFamily="2" charset="-122"/>
              </a:rPr>
              <a:t>）</a:t>
            </a:r>
            <a:endParaRPr lang="en-US" altLang="zh-CN" dirty="0">
              <a:ea typeface="宋体" pitchFamily="2" charset="-122"/>
            </a:endParaRPr>
          </a:p>
          <a:p>
            <a:r>
              <a:rPr lang="zh-CN" altLang="en-US" dirty="0">
                <a:ea typeface="宋体" pitchFamily="2" charset="-122"/>
              </a:rPr>
              <a:t>第</a:t>
            </a:r>
            <a:r>
              <a:rPr lang="en-US" altLang="zh-CN" dirty="0">
                <a:ea typeface="宋体" pitchFamily="2" charset="-122"/>
              </a:rPr>
              <a:t>7</a:t>
            </a:r>
            <a:r>
              <a:rPr lang="zh-CN" altLang="en-US" dirty="0">
                <a:ea typeface="宋体" pitchFamily="2" charset="-122"/>
              </a:rPr>
              <a:t>讲：调度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第四章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132478479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271A655-22AB-924C-AEE7-600E78A55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原子操作是指一次不存在任何中断或失败的操作</a:t>
            </a:r>
            <a:endParaRPr kumimoji="1" lang="en-US" altLang="zh-CN" dirty="0"/>
          </a:p>
          <a:p>
            <a:pPr lvl="1"/>
            <a:r>
              <a:rPr lang="zh-CN" altLang="en-US" dirty="0"/>
              <a:t>操作成功完成退出</a:t>
            </a:r>
            <a:endParaRPr lang="en-US" altLang="zh-CN" dirty="0"/>
          </a:p>
          <a:p>
            <a:pPr lvl="1"/>
            <a:r>
              <a:rPr kumimoji="1" lang="zh-CN" altLang="en-US" dirty="0"/>
              <a:t>操作没有执行</a:t>
            </a:r>
            <a:endParaRPr kumimoji="1" lang="en-US" altLang="zh-CN" dirty="0"/>
          </a:p>
          <a:p>
            <a:pPr lvl="1"/>
            <a:r>
              <a:rPr lang="zh-CN" altLang="en-US" dirty="0"/>
              <a:t>不会出现部分执行的状态</a:t>
            </a:r>
            <a:endParaRPr lang="en-US" altLang="zh-CN" dirty="0"/>
          </a:p>
          <a:p>
            <a:r>
              <a:rPr kumimoji="1" lang="zh-CN" altLang="en-US" dirty="0"/>
              <a:t>对临界区的操作必须是原子操作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lang="en-US" altLang="zh-CN" dirty="0"/>
          </a:p>
          <a:p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操作系统需要利用同步机制在并发执行的同时，保证一些操作为原子操作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9C2D32F-0D21-DA4D-9C63-B3CA3DDE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原子操作（</a:t>
            </a:r>
            <a:r>
              <a:rPr lang="en-US" altLang="zh-CN" dirty="0"/>
              <a:t>Atomic</a:t>
            </a:r>
            <a:r>
              <a:rPr lang="zh-CN" altLang="en-US" dirty="0"/>
              <a:t> </a:t>
            </a:r>
            <a:r>
              <a:rPr lang="en-US" altLang="zh-CN" dirty="0"/>
              <a:t>Operation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3B247632-E089-9C45-AAE1-8E417C9E3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551245"/>
            <a:ext cx="4114800" cy="180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862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4C196ED-73E2-2344-B2BA-7F85B8A8C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4293097"/>
            <a:ext cx="8241323" cy="1728191"/>
          </a:xfrm>
        </p:spPr>
        <p:txBody>
          <a:bodyPr/>
          <a:lstStyle/>
          <a:p>
            <a:r>
              <a:rPr lang="zh-CN" altLang="en-US" dirty="0"/>
              <a:t>如果进程</a:t>
            </a:r>
            <a:r>
              <a:rPr lang="en" altLang="zh-CN" dirty="0"/>
              <a:t>P1</a:t>
            </a:r>
            <a:r>
              <a:rPr lang="zh-CN" altLang="en-US" dirty="0"/>
              <a:t>和进程</a:t>
            </a:r>
            <a:r>
              <a:rPr lang="en" altLang="zh-CN" dirty="0"/>
              <a:t>P2</a:t>
            </a:r>
            <a:r>
              <a:rPr lang="zh-CN" altLang="en-US" dirty="0"/>
              <a:t>同时读取了</a:t>
            </a:r>
            <a:r>
              <a:rPr lang="en" altLang="zh-CN" dirty="0"/>
              <a:t>a</a:t>
            </a:r>
            <a:r>
              <a:rPr lang="zh-CN" altLang="en-US" dirty="0"/>
              <a:t>的值，各自在 </a:t>
            </a:r>
            <a:r>
              <a:rPr lang="en" altLang="zh-CN" dirty="0"/>
              <a:t>a=0</a:t>
            </a:r>
            <a:r>
              <a:rPr lang="zh-CN" altLang="en-US" dirty="0"/>
              <a:t>基础上加</a:t>
            </a:r>
            <a:r>
              <a:rPr lang="en-US" altLang="zh-CN" dirty="0"/>
              <a:t>1</a:t>
            </a:r>
            <a:r>
              <a:rPr lang="zh-CN" altLang="en-US" dirty="0"/>
              <a:t>，程序执行结果</a:t>
            </a:r>
            <a:r>
              <a:rPr lang="en" altLang="zh-CN" dirty="0"/>
              <a:t>a=1; </a:t>
            </a:r>
          </a:p>
          <a:p>
            <a:endParaRPr lang="en" altLang="zh-CN" dirty="0"/>
          </a:p>
          <a:p>
            <a:r>
              <a:rPr lang="zh-CN" altLang="en-US" dirty="0"/>
              <a:t>如果进程</a:t>
            </a:r>
            <a:r>
              <a:rPr lang="en" altLang="zh-CN" dirty="0"/>
              <a:t>P1</a:t>
            </a:r>
            <a:r>
              <a:rPr lang="zh-CN" altLang="en-US" dirty="0"/>
              <a:t>和进程</a:t>
            </a:r>
            <a:r>
              <a:rPr lang="en" altLang="zh-CN" dirty="0"/>
              <a:t>P2</a:t>
            </a:r>
            <a:r>
              <a:rPr lang="zh-CN" altLang="en-US" dirty="0"/>
              <a:t>先后读取了</a:t>
            </a:r>
            <a:r>
              <a:rPr lang="en" altLang="zh-CN" dirty="0"/>
              <a:t>a</a:t>
            </a:r>
            <a:r>
              <a:rPr lang="zh-CN" altLang="en-US" dirty="0"/>
              <a:t>的值，先后各 自加</a:t>
            </a:r>
            <a:r>
              <a:rPr lang="en-US" altLang="zh-CN" dirty="0"/>
              <a:t>1</a:t>
            </a:r>
            <a:r>
              <a:rPr lang="zh-CN" altLang="en-US" dirty="0"/>
              <a:t>，程序执行结果</a:t>
            </a:r>
            <a:r>
              <a:rPr lang="en" altLang="zh-CN" dirty="0"/>
              <a:t>a=2; 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59836A1-3BE5-6649-A040-22306372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示例：原子性访问</a:t>
            </a:r>
            <a:endParaRPr kumimoji="1" lang="zh-CN" altLang="en-US" dirty="0"/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4BB3D5D2-141C-4B41-BF12-8C155192B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774" y="1434933"/>
            <a:ext cx="5450452" cy="247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576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D250C3E-C08E-2D48-8E96-A4BE3D36C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问题分析</a:t>
            </a:r>
            <a:endParaRPr kumimoji="1" lang="en-US" altLang="zh-CN" dirty="0"/>
          </a:p>
          <a:p>
            <a:pPr lvl="1"/>
            <a:r>
              <a:rPr lang="zh-CN" altLang="en-US" dirty="0"/>
              <a:t>系统硬件对“加</a:t>
            </a:r>
            <a:r>
              <a:rPr lang="en-US" altLang="zh-CN" dirty="0"/>
              <a:t>1</a:t>
            </a:r>
            <a:r>
              <a:rPr lang="zh-CN" altLang="en-US" dirty="0"/>
              <a:t>操作”的执行是非原子性的</a:t>
            </a:r>
            <a:endParaRPr lang="en-US" altLang="zh-CN" dirty="0"/>
          </a:p>
          <a:p>
            <a:pPr lvl="2"/>
            <a:r>
              <a:rPr lang="zh-CN" altLang="en-US" dirty="0"/>
              <a:t>系统中存在非原子的硬件指令 </a:t>
            </a:r>
          </a:p>
          <a:p>
            <a:pPr lvl="3"/>
            <a:r>
              <a:rPr lang="zh-CN" altLang="en-US" dirty="0"/>
              <a:t>读改写</a:t>
            </a:r>
            <a:r>
              <a:rPr lang="en-US" altLang="zh-CN" dirty="0"/>
              <a:t>:</a:t>
            </a:r>
            <a:r>
              <a:rPr lang="en" altLang="zh-CN" dirty="0" err="1"/>
              <a:t>inc</a:t>
            </a:r>
            <a:r>
              <a:rPr lang="zh-CN" altLang="en" dirty="0"/>
              <a:t>，</a:t>
            </a:r>
            <a:r>
              <a:rPr lang="en" altLang="zh-CN" dirty="0"/>
              <a:t>test-and-set</a:t>
            </a:r>
            <a:r>
              <a:rPr lang="zh-CN" altLang="en" dirty="0"/>
              <a:t>，</a:t>
            </a:r>
            <a:r>
              <a:rPr lang="en" altLang="zh-CN" dirty="0"/>
              <a:t>swap</a:t>
            </a:r>
            <a:r>
              <a:rPr lang="zh-CN" altLang="en" dirty="0"/>
              <a:t>，</a:t>
            </a:r>
            <a:r>
              <a:rPr lang="zh-CN" altLang="en-US" dirty="0"/>
              <a:t>非对齐访存 </a:t>
            </a:r>
            <a:endParaRPr lang="en-US" altLang="zh-CN" dirty="0"/>
          </a:p>
          <a:p>
            <a:pPr lvl="2"/>
            <a:r>
              <a:rPr lang="zh-CN" altLang="en-US" dirty="0"/>
              <a:t>编译器可能产生非原子的数据访问指令序列 </a:t>
            </a:r>
          </a:p>
          <a:p>
            <a:pPr lvl="3"/>
            <a:r>
              <a:rPr lang="zh-CN" altLang="en-US" dirty="0"/>
              <a:t>如</a:t>
            </a:r>
            <a:r>
              <a:rPr lang="en" altLang="zh-CN" dirty="0" err="1"/>
              <a:t>i</a:t>
            </a:r>
            <a:r>
              <a:rPr lang="en" altLang="zh-CN" dirty="0"/>
              <a:t>++</a:t>
            </a:r>
            <a:r>
              <a:rPr lang="zh-CN" altLang="en-US" dirty="0"/>
              <a:t>指令可能会分成数条指令进行实现 </a:t>
            </a:r>
          </a:p>
          <a:p>
            <a:pPr lvl="1"/>
            <a:r>
              <a:rPr lang="zh-CN" altLang="en-US" dirty="0"/>
              <a:t>执行分为读、改、写等多个三个环节 </a:t>
            </a:r>
          </a:p>
          <a:p>
            <a:pPr lvl="1"/>
            <a:r>
              <a:rPr lang="zh-CN" altLang="en-US" dirty="0"/>
              <a:t>执行时间窗口内可以与其它访问重叠交织 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kumimoji="1" lang="zh-CN" altLang="en-US" dirty="0"/>
              <a:t>对策：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的原子指令</a:t>
            </a:r>
            <a:endParaRPr kumimoji="1" lang="en-US" altLang="zh-CN" dirty="0"/>
          </a:p>
          <a:p>
            <a:pPr lvl="1"/>
            <a:r>
              <a:rPr lang="zh-CN" altLang="en-US" dirty="0"/>
              <a:t>破除冲突的时间条件</a:t>
            </a:r>
            <a:endParaRPr lang="en-US" altLang="zh-CN" dirty="0"/>
          </a:p>
          <a:p>
            <a:pPr lvl="1"/>
            <a:r>
              <a:rPr lang="zh-CN" altLang="en-US" dirty="0"/>
              <a:t>原子性指令执行过程是排他性的</a:t>
            </a:r>
            <a:endParaRPr lang="en-US" altLang="zh-CN" dirty="0"/>
          </a:p>
          <a:p>
            <a:pPr lvl="1"/>
            <a:r>
              <a:rPr lang="zh-CN" altLang="en-US" dirty="0"/>
              <a:t>执行时间窗口与其它访问不重叠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839160-DFCD-3642-8F6D-6F58A80D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原子性问题</a:t>
            </a:r>
          </a:p>
        </p:txBody>
      </p:sp>
    </p:spTree>
    <p:extLst>
      <p:ext uri="{BB962C8B-B14F-4D97-AF65-F5344CB8AC3E}">
        <p14:creationId xmlns:p14="http://schemas.microsoft.com/office/powerpoint/2010/main" val="130785969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8926299-EB10-8043-BEC4-BAE3065F7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OS</a:t>
            </a:r>
            <a:r>
              <a:rPr kumimoji="1" lang="zh-CN" altLang="en-US" dirty="0"/>
              <a:t>定义专用的原子操作</a:t>
            </a:r>
            <a:endParaRPr kumimoji="1" lang="en-US" altLang="zh-CN" dirty="0"/>
          </a:p>
          <a:p>
            <a:pPr lvl="1"/>
            <a:r>
              <a:rPr lang="en-US" altLang="zh-CN" dirty="0"/>
              <a:t>OS</a:t>
            </a:r>
            <a:r>
              <a:rPr lang="zh-CN" altLang="en-US" dirty="0"/>
              <a:t>中存在大量需要保证原子性的数据</a:t>
            </a:r>
            <a:endParaRPr lang="en-US" altLang="zh-CN" dirty="0"/>
          </a:p>
          <a:p>
            <a:pPr lvl="1"/>
            <a:r>
              <a:rPr kumimoji="1" lang="en-US" altLang="zh-CN" dirty="0"/>
              <a:t>Linux</a:t>
            </a:r>
            <a:r>
              <a:rPr kumimoji="1" lang="zh-CN" altLang="en-US" dirty="0"/>
              <a:t>下的原子数据类型：</a:t>
            </a:r>
            <a:r>
              <a:rPr kumimoji="1" lang="en-US" altLang="zh-CN" dirty="0" err="1"/>
              <a:t>atomic_t</a:t>
            </a:r>
            <a:endParaRPr kumimoji="1" lang="en-US" altLang="zh-CN" dirty="0"/>
          </a:p>
          <a:p>
            <a:pPr lvl="1"/>
            <a:r>
              <a:rPr lang="zh-CN" altLang="en-US" dirty="0"/>
              <a:t>对这些数据的访问通过专用的原子操作进行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en-US" altLang="zh-CN" dirty="0"/>
              <a:t>CPU</a:t>
            </a:r>
            <a:r>
              <a:rPr kumimoji="1" lang="zh-CN" altLang="en-US" dirty="0"/>
              <a:t>的原子性指令支持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X86</a:t>
            </a:r>
            <a:r>
              <a:rPr kumimoji="1" lang="zh-CN" altLang="en-US" dirty="0"/>
              <a:t>架构：带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前缀的汇编</a:t>
            </a:r>
            <a:endParaRPr kumimoji="1" lang="en-US" altLang="zh-CN" dirty="0"/>
          </a:p>
          <a:p>
            <a:pPr lvl="1"/>
            <a:r>
              <a:rPr lang="en-US" altLang="zh-CN" dirty="0"/>
              <a:t>MIPS</a:t>
            </a:r>
            <a:r>
              <a:rPr lang="zh-CN" altLang="en-US" dirty="0"/>
              <a:t>架构：专用的</a:t>
            </a:r>
            <a:r>
              <a:rPr lang="en-US" altLang="zh-CN" dirty="0"/>
              <a:t>LL/SC</a:t>
            </a:r>
            <a:r>
              <a:rPr lang="zh-CN" altLang="en-US" dirty="0"/>
              <a:t>指令</a:t>
            </a:r>
            <a:endParaRPr lang="en-US" altLang="zh-CN" dirty="0"/>
          </a:p>
          <a:p>
            <a:pPr lvl="1"/>
            <a:r>
              <a:rPr kumimoji="1" lang="en-US" altLang="zh-CN" dirty="0"/>
              <a:t>ARM</a:t>
            </a:r>
            <a:r>
              <a:rPr kumimoji="1" lang="zh-CN" altLang="en-US" dirty="0"/>
              <a:t>架构：</a:t>
            </a:r>
            <a:r>
              <a:rPr kumimoji="1" lang="en-US" altLang="zh-CN" dirty="0" err="1"/>
              <a:t>ldrex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strex</a:t>
            </a:r>
            <a:r>
              <a:rPr kumimoji="1" lang="zh-CN" altLang="en-US" dirty="0"/>
              <a:t>指令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F89ACDF-59BF-524F-9BD2-4BF5DFC1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操作系统的原子操作</a:t>
            </a:r>
          </a:p>
        </p:txBody>
      </p:sp>
    </p:spTree>
    <p:extLst>
      <p:ext uri="{BB962C8B-B14F-4D97-AF65-F5344CB8AC3E}">
        <p14:creationId xmlns:p14="http://schemas.microsoft.com/office/powerpoint/2010/main" val="419796322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FE46077-6913-1443-A7E5-C722CCB3F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C549B6D-CBA4-E24F-B4A5-517614A5A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整数型原子操作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48D18A88-C140-E449-A683-18C58AF14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9" y="1634339"/>
            <a:ext cx="8347715" cy="405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5894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DE3DC030-8DF2-2A4F-A72E-A56CAA67A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9" y="1501402"/>
            <a:ext cx="8143942" cy="4519886"/>
          </a:xfrm>
          <a:prstGeom prst="rect">
            <a:avLst/>
          </a:prstGeom>
          <a:noFill/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E206AE1-0453-1841-B963-E2FDF3175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zh-CN" altLang="en-US" dirty="0"/>
              <a:t>位级（</a:t>
            </a:r>
            <a:r>
              <a:rPr kumimoji="1" lang="en-US" altLang="zh-CN" dirty="0"/>
              <a:t>bitwise</a:t>
            </a:r>
            <a:r>
              <a:rPr kumimoji="1" lang="zh-CN" altLang="en-US" dirty="0"/>
              <a:t>）原子操作</a:t>
            </a:r>
          </a:p>
        </p:txBody>
      </p:sp>
    </p:spTree>
    <p:extLst>
      <p:ext uri="{BB962C8B-B14F-4D97-AF65-F5344CB8AC3E}">
        <p14:creationId xmlns:p14="http://schemas.microsoft.com/office/powerpoint/2010/main" val="31848856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B3C2F0D9-8E0C-5E46-8769-4F2EEF356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76" y="1501402"/>
            <a:ext cx="7409648" cy="4519886"/>
          </a:xfrm>
          <a:prstGeom prst="rect">
            <a:avLst/>
          </a:prstGeom>
          <a:noFill/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5B517923-B082-674B-B9BF-D840D044A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zh-CN" altLang="en-US" dirty="0"/>
              <a:t>原子操作示例：</a:t>
            </a:r>
            <a:r>
              <a:rPr kumimoji="1" lang="en-US" altLang="zh-CN" dirty="0" err="1"/>
              <a:t>atomic_add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089437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本节主要内容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1.	</a:t>
            </a:r>
            <a:r>
              <a:rPr lang="zh-CN" altLang="en-US" dirty="0"/>
              <a:t>同步机制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  临界区和原子操作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3.	</a:t>
            </a:r>
            <a:r>
              <a:rPr lang="zh-CN" altLang="en-US" dirty="0">
                <a:solidFill>
                  <a:srgbClr val="C00000"/>
                </a:solidFill>
              </a:rPr>
              <a:t>内存屏障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4.	</a:t>
            </a:r>
            <a:r>
              <a:rPr lang="zh-CN" altLang="en-US" dirty="0"/>
              <a:t>锁、死锁、并发锁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5.	</a:t>
            </a:r>
            <a:r>
              <a:rPr lang="zh-CN" altLang="en-US" dirty="0"/>
              <a:t>信号量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6.	</a:t>
            </a:r>
            <a:r>
              <a:rPr lang="zh-CN" altLang="en-US" dirty="0"/>
              <a:t>条件变量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143964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6323440-15D2-F945-8841-ECC320EB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2516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zh-CN" altLang="en-US" dirty="0"/>
              <a:t>场景示例：乱序执行对并发的影响</a:t>
            </a:r>
          </a:p>
        </p:txBody>
      </p:sp>
      <p:pic>
        <p:nvPicPr>
          <p:cNvPr id="5" name="图片 4" descr="图片包含 游戏机, 截图&#10;&#10;描述已自动生成">
            <a:extLst>
              <a:ext uri="{FF2B5EF4-FFF2-40B4-BE49-F238E27FC236}">
                <a16:creationId xmlns:a16="http://schemas.microsoft.com/office/drawing/2014/main" id="{7E187456-DCEC-434D-83CC-1A3540234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683" y="1567962"/>
            <a:ext cx="6544634" cy="42540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844024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2A7791-FC8E-874C-8F84-17EEAB7A4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编译器的指令调度优化</a:t>
            </a:r>
            <a:endParaRPr kumimoji="1" lang="en-US" altLang="zh-CN" dirty="0"/>
          </a:p>
          <a:p>
            <a:pPr lvl="1"/>
            <a:r>
              <a:rPr lang="zh-CN" altLang="en-US" dirty="0"/>
              <a:t>编译器会将变量优化存放到寄存器</a:t>
            </a:r>
            <a:endParaRPr lang="en-US" altLang="zh-CN" dirty="0"/>
          </a:p>
          <a:p>
            <a:pPr lvl="1"/>
            <a:r>
              <a:rPr kumimoji="1" lang="zh-CN" altLang="en-US" dirty="0"/>
              <a:t>编译器对指令执行序列进行了重构排布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硬件的存储一致性模型</a:t>
            </a:r>
            <a:endParaRPr kumimoji="1" lang="en-US" altLang="zh-CN" dirty="0"/>
          </a:p>
          <a:p>
            <a:pPr lvl="1"/>
            <a:r>
              <a:rPr lang="zh-CN" altLang="en-US" dirty="0"/>
              <a:t>现代处理器流水线的乱序执行指令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C1D75D-F10F-4C4A-8A2C-54A81BB2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乱序执行的两种原因</a:t>
            </a:r>
          </a:p>
        </p:txBody>
      </p:sp>
    </p:spTree>
    <p:extLst>
      <p:ext uri="{BB962C8B-B14F-4D97-AF65-F5344CB8AC3E}">
        <p14:creationId xmlns:p14="http://schemas.microsoft.com/office/powerpoint/2010/main" val="320570847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本节主要内容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1.	</a:t>
            </a:r>
            <a:r>
              <a:rPr lang="zh-CN" altLang="en-US" dirty="0">
                <a:solidFill>
                  <a:srgbClr val="C00000"/>
                </a:solidFill>
              </a:rPr>
              <a:t>同步机制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  临界区和原子操作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3.	</a:t>
            </a:r>
            <a:r>
              <a:rPr lang="zh-CN" altLang="en-US" dirty="0"/>
              <a:t>内存屏障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4.	</a:t>
            </a:r>
            <a:r>
              <a:rPr lang="zh-CN" altLang="en-US" dirty="0"/>
              <a:t>锁、死锁、并发锁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5.	</a:t>
            </a:r>
            <a:r>
              <a:rPr lang="zh-CN" altLang="en-US" dirty="0"/>
              <a:t>信号量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6.	</a:t>
            </a:r>
            <a:r>
              <a:rPr lang="zh-CN" altLang="en-US" dirty="0"/>
              <a:t>条件变量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890820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BFA9589-1019-9C44-839A-9BB68123E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1501401"/>
            <a:ext cx="8241323" cy="4852231"/>
          </a:xfrm>
        </p:spPr>
        <p:txBody>
          <a:bodyPr/>
          <a:lstStyle/>
          <a:p>
            <a:r>
              <a:rPr lang="en" altLang="zh-CN" dirty="0"/>
              <a:t>Cache Coherency</a:t>
            </a:r>
          </a:p>
          <a:p>
            <a:pPr lvl="1"/>
            <a:r>
              <a:rPr lang="zh-CN" altLang="en-US" dirty="0"/>
              <a:t>保持数据单元的访问一致性和原子性 </a:t>
            </a:r>
          </a:p>
          <a:p>
            <a:pPr lvl="2"/>
            <a:r>
              <a:rPr lang="zh-CN" altLang="en-US" dirty="0"/>
              <a:t>同一时刻，一个数据单元可以有多个副本，但只有一个数据状态 </a:t>
            </a:r>
          </a:p>
          <a:p>
            <a:pPr lvl="2"/>
            <a:r>
              <a:rPr lang="zh-CN" altLang="en-US" dirty="0"/>
              <a:t>对数据单元的更改是原子性</a:t>
            </a:r>
            <a:endParaRPr lang="en-US" altLang="zh-CN" dirty="0"/>
          </a:p>
          <a:p>
            <a:r>
              <a:rPr lang="en" altLang="zh-CN" dirty="0"/>
              <a:t>Memory Consistency </a:t>
            </a:r>
          </a:p>
          <a:p>
            <a:pPr lvl="1"/>
            <a:r>
              <a:rPr lang="zh-CN" altLang="en-US" dirty="0"/>
              <a:t>规定处理器访存指令的执行序列 </a:t>
            </a:r>
          </a:p>
          <a:p>
            <a:pPr lvl="2"/>
            <a:r>
              <a:rPr lang="zh-CN" altLang="en-US" dirty="0"/>
              <a:t>现代处理器乱序执行、多层</a:t>
            </a:r>
            <a:r>
              <a:rPr lang="en" altLang="zh-CN" dirty="0"/>
              <a:t>Cache</a:t>
            </a:r>
            <a:endParaRPr lang="en-US" altLang="zh-CN" dirty="0"/>
          </a:p>
          <a:p>
            <a:pPr lvl="2"/>
            <a:r>
              <a:rPr lang="zh-CN" altLang="en-US" dirty="0"/>
              <a:t>读读乱序、读写乱序、写读乱序、写写乱序 </a:t>
            </a:r>
          </a:p>
          <a:p>
            <a:pPr lvl="1"/>
            <a:r>
              <a:rPr lang="zh-CN" altLang="en-US" dirty="0"/>
              <a:t>描述处理器全局访存视图 </a:t>
            </a:r>
          </a:p>
          <a:p>
            <a:pPr lvl="2"/>
            <a:r>
              <a:rPr lang="zh-CN" altLang="en-US" dirty="0"/>
              <a:t>读</a:t>
            </a:r>
            <a:r>
              <a:rPr lang="en-US" altLang="zh-CN" dirty="0"/>
              <a:t>:</a:t>
            </a:r>
            <a:r>
              <a:rPr lang="zh-CN" altLang="en-US" dirty="0"/>
              <a:t>乱序执行时</a:t>
            </a:r>
            <a:r>
              <a:rPr lang="en-US" altLang="zh-CN" dirty="0"/>
              <a:t>,</a:t>
            </a:r>
            <a:r>
              <a:rPr lang="zh-CN" altLang="en-US" dirty="0"/>
              <a:t>读数据的时机和来源</a:t>
            </a:r>
            <a:endParaRPr lang="en-US" altLang="zh-CN" dirty="0"/>
          </a:p>
          <a:p>
            <a:pPr lvl="3"/>
            <a:r>
              <a:rPr lang="zh-CN" altLang="en-US" dirty="0"/>
              <a:t>读数据的来源可以是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也可能来源前面指令执行 </a:t>
            </a:r>
          </a:p>
          <a:p>
            <a:pPr lvl="2"/>
            <a:r>
              <a:rPr lang="zh-CN" altLang="en-US" dirty="0"/>
              <a:t>写</a:t>
            </a:r>
            <a:r>
              <a:rPr lang="en-US" altLang="zh-CN" dirty="0"/>
              <a:t>:</a:t>
            </a:r>
            <a:r>
              <a:rPr lang="zh-CN" altLang="en-US" dirty="0"/>
              <a:t>乱序执行时</a:t>
            </a:r>
            <a:r>
              <a:rPr lang="en-US" altLang="zh-CN" dirty="0"/>
              <a:t>,</a:t>
            </a:r>
            <a:r>
              <a:rPr lang="zh-CN" altLang="en-US" dirty="0"/>
              <a:t>写数据的时机和影响范围</a:t>
            </a:r>
            <a:endParaRPr lang="en-US" altLang="zh-CN" dirty="0"/>
          </a:p>
          <a:p>
            <a:pPr lvl="3"/>
            <a:r>
              <a:rPr lang="zh-CN" altLang="en-US" dirty="0"/>
              <a:t>何时对本处理器可见、何时对其它处理器可见 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2F18BE2-CB0C-F54E-8728-6F87A19F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存储一致性模型</a:t>
            </a:r>
          </a:p>
        </p:txBody>
      </p:sp>
    </p:spTree>
    <p:extLst>
      <p:ext uri="{BB962C8B-B14F-4D97-AF65-F5344CB8AC3E}">
        <p14:creationId xmlns:p14="http://schemas.microsoft.com/office/powerpoint/2010/main" val="303105834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F3A3327-677E-064E-9F91-F6CCFE516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分类</a:t>
            </a:r>
            <a:endParaRPr kumimoji="1" lang="en-US" altLang="zh-CN" dirty="0"/>
          </a:p>
          <a:p>
            <a:pPr lvl="1"/>
            <a:r>
              <a:rPr lang="zh-CN" altLang="en-US" dirty="0"/>
              <a:t>控制</a:t>
            </a:r>
            <a:r>
              <a:rPr lang="zh-CN" altLang="en-US" dirty="0">
                <a:solidFill>
                  <a:srgbClr val="C00000"/>
                </a:solidFill>
              </a:rPr>
              <a:t>编译乱序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控制流水线执行乱序</a:t>
            </a:r>
            <a:r>
              <a:rPr lang="zh-CN" altLang="en-US" dirty="0"/>
              <a:t>两类</a:t>
            </a:r>
            <a:endParaRPr lang="en-US" altLang="zh-CN" dirty="0"/>
          </a:p>
          <a:p>
            <a:pPr lvl="1"/>
            <a:r>
              <a:rPr lang="zh-CN" altLang="en-US" dirty="0"/>
              <a:t>屏障前后执行顺序与源码一致 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编译</a:t>
            </a:r>
            <a:r>
              <a:rPr kumimoji="1" lang="zh-CN" altLang="en-US" dirty="0"/>
              <a:t>乱序的屏障原语</a:t>
            </a:r>
            <a:endParaRPr kumimoji="1" lang="en-US" altLang="zh-CN" dirty="0"/>
          </a:p>
          <a:p>
            <a:pPr lvl="1"/>
            <a:r>
              <a:rPr lang="zh-CN" altLang="en-US" dirty="0"/>
              <a:t>控制编译器的调度优化不得跨越屏障</a:t>
            </a:r>
            <a:endParaRPr lang="en-US" altLang="zh-CN" dirty="0"/>
          </a:p>
          <a:p>
            <a:pPr lvl="1"/>
            <a:r>
              <a:rPr kumimoji="1" lang="en-US" altLang="zh-CN" dirty="0"/>
              <a:t>Barrier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kumimoji="1" lang="zh-CN" altLang="en-US" dirty="0"/>
              <a:t>流水线指令乱序的内存屏障原语</a:t>
            </a:r>
            <a:endParaRPr kumimoji="1" lang="en-US" altLang="zh-CN" dirty="0"/>
          </a:p>
          <a:p>
            <a:pPr lvl="1"/>
            <a:r>
              <a:rPr lang="zh-CN" altLang="en-US" dirty="0"/>
              <a:t>保证屏障原语前后指令的执行有序</a:t>
            </a:r>
            <a:endParaRPr lang="en-US" altLang="zh-CN" dirty="0"/>
          </a:p>
          <a:p>
            <a:pPr lvl="1"/>
            <a:r>
              <a:rPr lang="en" altLang="zh-CN" dirty="0" err="1"/>
              <a:t>mb,rmb,wmb,smp_mb,smp_rmb,smp_wmb</a:t>
            </a:r>
            <a:r>
              <a:rPr lang="zh-CN" altLang="en-US" dirty="0"/>
              <a:t>等 </a:t>
            </a:r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B469F96-921F-D942-B63F-FC22671E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屏障原语</a:t>
            </a:r>
          </a:p>
        </p:txBody>
      </p:sp>
    </p:spTree>
    <p:extLst>
      <p:ext uri="{BB962C8B-B14F-4D97-AF65-F5344CB8AC3E}">
        <p14:creationId xmlns:p14="http://schemas.microsoft.com/office/powerpoint/2010/main" val="332007892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9F602F6-E0FA-934B-9B57-7CBAADCB8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2897249"/>
            <a:ext cx="8241323" cy="3124039"/>
          </a:xfrm>
        </p:spPr>
        <p:txBody>
          <a:bodyPr/>
          <a:lstStyle/>
          <a:p>
            <a:pPr marL="0" indent="0">
              <a:buNone/>
            </a:pPr>
            <a:endParaRPr lang="en" altLang="zh-CN" dirty="0"/>
          </a:p>
          <a:p>
            <a:r>
              <a:rPr lang="en" altLang="zh-CN" dirty="0">
                <a:solidFill>
                  <a:srgbClr val="C00000"/>
                </a:solidFill>
              </a:rPr>
              <a:t>volatile</a:t>
            </a:r>
            <a:r>
              <a:rPr lang="zh-CN" altLang="en-US" dirty="0"/>
              <a:t>关键字通知编译器不能对本段代码乱序混排，保证了</a:t>
            </a:r>
            <a:r>
              <a:rPr lang="en" altLang="zh-CN" dirty="0"/>
              <a:t>barrier</a:t>
            </a:r>
            <a:r>
              <a:rPr lang="zh-CN" altLang="en-US" dirty="0"/>
              <a:t>前后的源码执行的有序 </a:t>
            </a:r>
          </a:p>
          <a:p>
            <a:r>
              <a:rPr lang="en" altLang="zh-CN" dirty="0">
                <a:solidFill>
                  <a:srgbClr val="C00000"/>
                </a:solidFill>
              </a:rPr>
              <a:t>memory</a:t>
            </a:r>
            <a:r>
              <a:rPr lang="zh-CN" altLang="en-US" dirty="0"/>
              <a:t>关键字通知编译器本处可能会更改所有内存 状态， </a:t>
            </a:r>
            <a:r>
              <a:rPr lang="en" altLang="zh-CN" dirty="0"/>
              <a:t>barrier</a:t>
            </a:r>
            <a:r>
              <a:rPr lang="zh-CN" altLang="en-US" dirty="0"/>
              <a:t>之前的存放于寄存器中的值都已经无效，因此</a:t>
            </a:r>
            <a:r>
              <a:rPr lang="en" altLang="zh-CN" dirty="0"/>
              <a:t>barrier</a:t>
            </a:r>
            <a:r>
              <a:rPr lang="zh-CN" altLang="en-US" dirty="0"/>
              <a:t>之后的所有变量的值都需要从内存中重新获取，杜绝了乱序执行的可能 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9A3C0DE-C5E0-8241-9623-AA1A4095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Barrier</a:t>
            </a:r>
            <a:r>
              <a:rPr kumimoji="1" lang="zh-CN" altLang="en-US" dirty="0"/>
              <a:t>的代码分析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E2803DDE-96B3-E648-80ED-3AC2FE062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18" y="1489697"/>
            <a:ext cx="7129565" cy="11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3724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F5D3AD46-D338-F64C-B469-D136C9BA1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57" y="1501402"/>
            <a:ext cx="7470886" cy="4519886"/>
          </a:xfrm>
          <a:prstGeom prst="rect">
            <a:avLst/>
          </a:prstGeom>
          <a:noFill/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F2FBE1A-168C-6F4E-A225-8C7A5249C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en-US" altLang="zh-CN" dirty="0"/>
              <a:t>Mb</a:t>
            </a:r>
            <a:r>
              <a:rPr kumimoji="1" lang="zh-CN" altLang="en-US" dirty="0"/>
              <a:t>屏障原语代码分析</a:t>
            </a:r>
          </a:p>
        </p:txBody>
      </p:sp>
    </p:spTree>
    <p:extLst>
      <p:ext uri="{BB962C8B-B14F-4D97-AF65-F5344CB8AC3E}">
        <p14:creationId xmlns:p14="http://schemas.microsoft.com/office/powerpoint/2010/main" val="24772688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本节主要内容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1.	</a:t>
            </a:r>
            <a:r>
              <a:rPr lang="zh-CN" altLang="en-US" dirty="0"/>
              <a:t>同步机制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  临界区和原子操作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3.	</a:t>
            </a:r>
            <a:r>
              <a:rPr lang="zh-CN" altLang="en-US" dirty="0"/>
              <a:t>内存屏障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4.	</a:t>
            </a:r>
            <a:r>
              <a:rPr lang="zh-CN" altLang="en-US" dirty="0">
                <a:solidFill>
                  <a:srgbClr val="C00000"/>
                </a:solidFill>
              </a:rPr>
              <a:t>锁、死锁、并发锁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5.	</a:t>
            </a:r>
            <a:r>
              <a:rPr lang="zh-CN" altLang="en-US" dirty="0"/>
              <a:t>条件变量，生产者消费者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6.	</a:t>
            </a:r>
            <a:r>
              <a:rPr lang="zh-CN" altLang="en-US" dirty="0"/>
              <a:t>信号量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5832352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C53426C-FD41-BB46-85A0-E98C4D2C6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设计思路</a:t>
            </a:r>
            <a:endParaRPr kumimoji="1" lang="en-US" altLang="zh-CN" dirty="0"/>
          </a:p>
          <a:p>
            <a:pPr lvl="1"/>
            <a:r>
              <a:rPr lang="zh-CN" altLang="en-US" dirty="0"/>
              <a:t>破除同步冲突的时间重叠条件</a:t>
            </a:r>
            <a:endParaRPr lang="en-US" altLang="zh-CN" dirty="0"/>
          </a:p>
          <a:p>
            <a:pPr lvl="2"/>
            <a:r>
              <a:rPr lang="zh-CN" altLang="en-US" dirty="0"/>
              <a:t>用锁实现在时间上的并发隔离</a:t>
            </a:r>
            <a:endParaRPr lang="en-US" altLang="zh-CN" dirty="0"/>
          </a:p>
          <a:p>
            <a:pPr lvl="1"/>
            <a:r>
              <a:rPr kumimoji="1" lang="zh-CN" altLang="en-US" dirty="0"/>
              <a:t>锁是一种软件机制，实现相对复杂，需要硬件指令支持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使用场景</a:t>
            </a:r>
            <a:endParaRPr kumimoji="1" lang="en-US" altLang="zh-CN" dirty="0"/>
          </a:p>
          <a:p>
            <a:pPr lvl="1"/>
            <a:r>
              <a:rPr lang="zh-CN" altLang="en-US" dirty="0"/>
              <a:t>适合于控制执行时间较长的临界区</a:t>
            </a:r>
            <a:endParaRPr lang="en-US" altLang="zh-CN" dirty="0"/>
          </a:p>
          <a:p>
            <a:pPr lvl="1"/>
            <a:r>
              <a:rPr kumimoji="1" lang="zh-CN" altLang="en-US" dirty="0"/>
              <a:t>相较于原子操作：</a:t>
            </a:r>
            <a:endParaRPr kumimoji="1" lang="en-US" altLang="zh-CN" dirty="0"/>
          </a:p>
          <a:p>
            <a:pPr lvl="2"/>
            <a:r>
              <a:rPr lang="zh-CN" altLang="en-US" dirty="0"/>
              <a:t>原子操作功能单一，锁功能全面</a:t>
            </a:r>
            <a:endParaRPr lang="en-US" altLang="zh-CN" dirty="0"/>
          </a:p>
          <a:p>
            <a:pPr lvl="2"/>
            <a:r>
              <a:rPr kumimoji="1" lang="zh-CN" altLang="en-US" dirty="0"/>
              <a:t>原子操作开销小，锁的开销较大</a:t>
            </a:r>
            <a:endParaRPr lang="en-US" altLang="zh-CN" dirty="0"/>
          </a:p>
          <a:p>
            <a:pPr lvl="2"/>
            <a:endParaRPr lang="en-US" altLang="zh-CN" dirty="0"/>
          </a:p>
          <a:p>
            <a:r>
              <a:rPr kumimoji="1" lang="zh-CN" altLang="en-US" dirty="0"/>
              <a:t>典型锁分类</a:t>
            </a:r>
            <a:endParaRPr kumimoji="1" lang="en-US" altLang="zh-CN" dirty="0"/>
          </a:p>
          <a:p>
            <a:pPr lvl="1"/>
            <a:r>
              <a:rPr lang="zh-CN" altLang="en-US" dirty="0"/>
              <a:t>自旋锁、读写锁、信号量、</a:t>
            </a:r>
            <a:r>
              <a:rPr lang="en-US" altLang="zh-CN" dirty="0"/>
              <a:t>RCU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B5CDB76-01E3-DC41-B543-AF724B250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61819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A4E719F-E5E9-6042-A689-097325929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锁是一个内存中的对象，提供两种基本操作</a:t>
            </a:r>
            <a:endParaRPr kumimoji="1" lang="en-US" altLang="zh-CN" dirty="0"/>
          </a:p>
          <a:p>
            <a:pPr lvl="1"/>
            <a:r>
              <a:rPr lang="en-US" altLang="zh-CN" dirty="0"/>
              <a:t>Acquire():</a:t>
            </a:r>
            <a:r>
              <a:rPr lang="zh-CN" altLang="en-US" dirty="0"/>
              <a:t> 获取锁，进入临界区</a:t>
            </a:r>
            <a:endParaRPr lang="en-US" altLang="zh-CN" dirty="0"/>
          </a:p>
          <a:p>
            <a:pPr lvl="1"/>
            <a:r>
              <a:rPr lang="en-US" altLang="zh-CN" dirty="0"/>
              <a:t>Release():</a:t>
            </a:r>
            <a:r>
              <a:rPr lang="zh-CN" altLang="en-US" dirty="0"/>
              <a:t> 释放锁，退出临界区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进程</a:t>
            </a:r>
            <a:r>
              <a:rPr lang="en-US" altLang="zh-CN" dirty="0"/>
              <a:t>pair</a:t>
            </a:r>
            <a:r>
              <a:rPr lang="zh-CN" altLang="en-US" dirty="0"/>
              <a:t> </a:t>
            </a:r>
            <a:r>
              <a:rPr lang="en-US" altLang="zh-CN" dirty="0"/>
              <a:t>calls</a:t>
            </a:r>
            <a:r>
              <a:rPr lang="zh-CN" altLang="en-US" dirty="0"/>
              <a:t>来获取和释放锁</a:t>
            </a:r>
            <a:endParaRPr lang="en-US" altLang="zh-CN" dirty="0"/>
          </a:p>
          <a:p>
            <a:pPr lvl="1"/>
            <a:r>
              <a:rPr kumimoji="1" lang="zh-CN" altLang="en-US" dirty="0"/>
              <a:t>在</a:t>
            </a:r>
            <a:r>
              <a:rPr kumimoji="1" lang="en-US" altLang="zh-CN" dirty="0"/>
              <a:t>acquire/release</a:t>
            </a:r>
            <a:r>
              <a:rPr kumimoji="1" lang="zh-CN" altLang="en-US" dirty="0"/>
              <a:t>之间，线程</a:t>
            </a:r>
            <a:r>
              <a:rPr kumimoji="1" lang="en-US" altLang="zh-CN" dirty="0"/>
              <a:t>hold</a:t>
            </a:r>
            <a:r>
              <a:rPr lang="zh-CN" altLang="en-US" dirty="0"/>
              <a:t>锁</a:t>
            </a:r>
            <a:endParaRPr lang="en-US" altLang="zh-CN" dirty="0"/>
          </a:p>
          <a:p>
            <a:pPr lvl="1"/>
            <a:r>
              <a:rPr lang="zh-CN" altLang="en-US" dirty="0"/>
              <a:t>直到锁的拥有者释放锁，</a:t>
            </a:r>
            <a:r>
              <a:rPr kumimoji="1" lang="en-US" altLang="zh-CN" dirty="0"/>
              <a:t>acquire</a:t>
            </a:r>
            <a:r>
              <a:rPr kumimoji="1" lang="zh-CN" altLang="en-US" dirty="0"/>
              <a:t>才可以返回</a:t>
            </a:r>
            <a:endParaRPr kumimoji="1" lang="en-US" altLang="zh-CN" dirty="0"/>
          </a:p>
          <a:p>
            <a:pPr lvl="1"/>
            <a:r>
              <a:rPr lang="zh-CN" altLang="en-US" dirty="0"/>
              <a:t>如果不是</a:t>
            </a:r>
            <a:r>
              <a:rPr lang="en-US" altLang="zh-CN" dirty="0"/>
              <a:t>pair</a:t>
            </a:r>
            <a:r>
              <a:rPr lang="zh-CN" altLang="en-US" dirty="0"/>
              <a:t> </a:t>
            </a:r>
            <a:r>
              <a:rPr lang="en-US" altLang="zh-CN" dirty="0"/>
              <a:t>calls</a:t>
            </a:r>
            <a:r>
              <a:rPr lang="zh-CN" altLang="en-US" dirty="0"/>
              <a:t>？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919986F-D098-004E-8456-8416A73F3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锁</a:t>
            </a:r>
          </a:p>
        </p:txBody>
      </p:sp>
    </p:spTree>
    <p:extLst>
      <p:ext uri="{BB962C8B-B14F-4D97-AF65-F5344CB8AC3E}">
        <p14:creationId xmlns:p14="http://schemas.microsoft.com/office/powerpoint/2010/main" val="255407758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B0F3B58C-E51B-A54E-A4E9-0475027A74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9" y="1958555"/>
            <a:ext cx="8241323" cy="3605577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F4FEA22C-4445-42F9-893A-14A91D172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 err="1"/>
              <a:t>使用锁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19540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15BDB4C-F5C8-A049-9A8C-E938CD0EE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8" y="1501402"/>
            <a:ext cx="4120662" cy="4519886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dirty="0"/>
              <a:t>A</a:t>
            </a:r>
          </a:p>
          <a:p>
            <a:pPr marL="0" indent="0">
              <a:buNone/>
            </a:pPr>
            <a:r>
              <a:rPr lang="zh-CN" altLang="en-US" dirty="0"/>
              <a:t>查看冰箱，没有牛奶了</a:t>
            </a:r>
            <a:endParaRPr lang="en-US" altLang="zh-CN" dirty="0"/>
          </a:p>
          <a:p>
            <a:pPr marL="0" indent="0">
              <a:buNone/>
            </a:pPr>
            <a:r>
              <a:rPr kumimoji="1" lang="zh-CN" altLang="en-US" dirty="0"/>
              <a:t>离开家去商店</a:t>
            </a:r>
            <a:endParaRPr kumimoji="1" lang="en-US" altLang="zh-CN" dirty="0"/>
          </a:p>
          <a:p>
            <a:pPr marL="0" indent="0">
              <a:buNone/>
            </a:pPr>
            <a:r>
              <a:rPr lang="zh-CN" altLang="en-US" dirty="0"/>
              <a:t>到达商店</a:t>
            </a:r>
            <a:endParaRPr lang="en-US" altLang="zh-CN" dirty="0"/>
          </a:p>
          <a:p>
            <a:pPr marL="0" indent="0">
              <a:buNone/>
            </a:pPr>
            <a:r>
              <a:rPr kumimoji="1" lang="zh-CN" altLang="en-US" dirty="0"/>
              <a:t>购买牛奶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回到家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B63A21D-ABF8-504A-AEEA-0055C81D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Too Much Milk</a:t>
            </a:r>
            <a:r>
              <a:rPr kumimoji="1" lang="zh-CN" altLang="en-US" dirty="0"/>
              <a:t>问题</a:t>
            </a:r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4177B00F-7880-6642-834F-2879F1719447}"/>
              </a:ext>
            </a:extLst>
          </p:cNvPr>
          <p:cNvSpPr txBox="1">
            <a:spLocks/>
          </p:cNvSpPr>
          <p:nvPr/>
        </p:nvSpPr>
        <p:spPr bwMode="auto">
          <a:xfrm>
            <a:off x="4572000" y="1476743"/>
            <a:ext cx="4120662" cy="4519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120000"/>
              <a:buFont typeface="Wingdings" pitchFamily="2" charset="2"/>
              <a:buChar char="§"/>
              <a:defRPr kumimoji="1" sz="2800" b="1">
                <a:solidFill>
                  <a:srgbClr val="000066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v"/>
              <a:defRPr kumimoji="1" sz="2000" b="1">
                <a:solidFill>
                  <a:schemeClr val="tx1"/>
                </a:solidFill>
                <a:latin typeface="Times New Roman" pitchFamily="18" charset="0"/>
                <a:ea typeface="幼圆" pitchFamily="49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Ø"/>
              <a:defRPr kumimoji="1" sz="2000" b="1">
                <a:solidFill>
                  <a:srgbClr val="CC3300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kumimoji="1">
                <a:solidFill>
                  <a:srgbClr val="CC3300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2585" kern="0" dirty="0"/>
              <a:t>B</a:t>
            </a:r>
          </a:p>
          <a:p>
            <a:pPr marL="0" indent="0">
              <a:buNone/>
            </a:pPr>
            <a:endParaRPr lang="en-US" altLang="zh-CN" sz="2585" kern="0" dirty="0"/>
          </a:p>
          <a:p>
            <a:pPr marL="0" indent="0">
              <a:buNone/>
            </a:pPr>
            <a:endParaRPr lang="en-US" altLang="zh-CN" sz="2585" kern="0" dirty="0"/>
          </a:p>
          <a:p>
            <a:pPr marL="0" indent="0">
              <a:buNone/>
            </a:pPr>
            <a:r>
              <a:rPr lang="zh-CN" altLang="en-US" sz="2585" kern="0" dirty="0"/>
              <a:t>查看冰箱，没有牛奶了</a:t>
            </a:r>
            <a:endParaRPr lang="en-US" altLang="zh-CN" sz="2585" kern="0" dirty="0"/>
          </a:p>
          <a:p>
            <a:pPr marL="0" indent="0">
              <a:buNone/>
            </a:pPr>
            <a:r>
              <a:rPr lang="zh-CN" altLang="en-US" sz="2585" kern="0" dirty="0"/>
              <a:t>离开家去商店</a:t>
            </a:r>
            <a:endParaRPr lang="en-US" altLang="zh-CN" sz="2585" kern="0" dirty="0"/>
          </a:p>
          <a:p>
            <a:pPr marL="0" indent="0">
              <a:buNone/>
            </a:pPr>
            <a:r>
              <a:rPr lang="zh-CN" altLang="en-US" sz="2585" kern="0" dirty="0"/>
              <a:t>到达商店</a:t>
            </a:r>
            <a:endParaRPr lang="en-US" altLang="zh-CN" sz="2585" kern="0" dirty="0"/>
          </a:p>
          <a:p>
            <a:pPr marL="0" indent="0">
              <a:buNone/>
            </a:pPr>
            <a:r>
              <a:rPr lang="zh-CN" altLang="en-US" sz="2585" kern="0" dirty="0"/>
              <a:t>购买牛奶</a:t>
            </a:r>
            <a:endParaRPr lang="en-US" altLang="zh-CN" sz="2585" kern="0" dirty="0"/>
          </a:p>
          <a:p>
            <a:pPr marL="0" indent="0">
              <a:buNone/>
            </a:pPr>
            <a:r>
              <a:rPr lang="zh-CN" altLang="en-US" sz="2585" kern="0" dirty="0"/>
              <a:t>回到家</a:t>
            </a:r>
          </a:p>
        </p:txBody>
      </p:sp>
    </p:spTree>
    <p:extLst>
      <p:ext uri="{BB962C8B-B14F-4D97-AF65-F5344CB8AC3E}">
        <p14:creationId xmlns:p14="http://schemas.microsoft.com/office/powerpoint/2010/main" val="213940353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696BA1FE-4FDA-954F-98AA-089BB015D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9" y="1501401"/>
            <a:ext cx="8241323" cy="2505426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D789FC89-6385-1542-B7A7-51F7DBBB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Too</a:t>
            </a:r>
            <a:r>
              <a:rPr kumimoji="1" lang="zh-CN" altLang="en-US" dirty="0"/>
              <a:t> </a:t>
            </a:r>
            <a:r>
              <a:rPr kumimoji="1" lang="en-US" altLang="zh-CN" dirty="0"/>
              <a:t>much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milk</a:t>
            </a:r>
            <a:r>
              <a:rPr kumimoji="1" lang="zh-CN" altLang="en-US" dirty="0"/>
              <a:t>问题</a:t>
            </a: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50BE9B7C-C410-E646-BEC5-C919A78C1994}"/>
              </a:ext>
            </a:extLst>
          </p:cNvPr>
          <p:cNvSpPr txBox="1">
            <a:spLocks/>
          </p:cNvSpPr>
          <p:nvPr/>
        </p:nvSpPr>
        <p:spPr bwMode="auto">
          <a:xfrm>
            <a:off x="451339" y="3894283"/>
            <a:ext cx="8241323" cy="2127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120000"/>
              <a:buFont typeface="Wingdings" pitchFamily="2" charset="2"/>
              <a:buChar char="§"/>
              <a:defRPr kumimoji="1" sz="2800" b="1">
                <a:solidFill>
                  <a:srgbClr val="000066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v"/>
              <a:defRPr kumimoji="1" sz="2000" b="1">
                <a:solidFill>
                  <a:schemeClr val="tx1"/>
                </a:solidFill>
                <a:latin typeface="Times New Roman" pitchFamily="18" charset="0"/>
                <a:ea typeface="幼圆" pitchFamily="49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Ø"/>
              <a:defRPr kumimoji="1" sz="2000" b="1">
                <a:solidFill>
                  <a:srgbClr val="CC3300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kumimoji="1">
                <a:solidFill>
                  <a:srgbClr val="CC3300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585" kern="0" dirty="0"/>
              <a:t>通过便签</a:t>
            </a:r>
            <a:r>
              <a:rPr lang="en-US" altLang="zh-CN" sz="2585" kern="0" dirty="0"/>
              <a:t>note</a:t>
            </a:r>
            <a:r>
              <a:rPr lang="zh-CN" altLang="en-US" sz="2585" kern="0" dirty="0"/>
              <a:t>约定使用冰箱</a:t>
            </a:r>
            <a:endParaRPr lang="en-US" altLang="zh-CN" sz="2585" kern="0" dirty="0"/>
          </a:p>
          <a:p>
            <a:r>
              <a:rPr lang="zh-CN" altLang="en-US" sz="2585" kern="0" dirty="0"/>
              <a:t>临界区：进入、临界区操作、退出临界区</a:t>
            </a:r>
            <a:endParaRPr lang="en-US" altLang="zh-CN" sz="2585" kern="0" dirty="0"/>
          </a:p>
          <a:p>
            <a:r>
              <a:rPr lang="zh-CN" altLang="en-US" sz="2585" kern="0" dirty="0"/>
              <a:t>问题</a:t>
            </a:r>
            <a:endParaRPr lang="en-US" altLang="zh-CN" sz="2585" kern="0" dirty="0"/>
          </a:p>
          <a:p>
            <a:pPr lvl="1"/>
            <a:r>
              <a:rPr lang="zh-CN" altLang="en-US" sz="1846" kern="0" dirty="0"/>
              <a:t>进程在检查便签和</a:t>
            </a:r>
            <a:r>
              <a:rPr lang="en-US" altLang="zh-CN" sz="1846" kern="0" dirty="0"/>
              <a:t>note</a:t>
            </a:r>
            <a:r>
              <a:rPr lang="zh-CN" altLang="en-US" sz="1846" kern="0" dirty="0"/>
              <a:t>之后，被切换会发生什么？</a:t>
            </a:r>
            <a:endParaRPr lang="en-US" altLang="zh-CN" sz="1846" kern="0" dirty="0"/>
          </a:p>
        </p:txBody>
      </p:sp>
    </p:spTree>
    <p:extLst>
      <p:ext uri="{BB962C8B-B14F-4D97-AF65-F5344CB8AC3E}">
        <p14:creationId xmlns:p14="http://schemas.microsoft.com/office/powerpoint/2010/main" val="191489054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2A9612-821F-6E44-8684-E0AACB8B4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多线程之间如何传递数据？</a:t>
            </a:r>
            <a:endParaRPr kumimoji="1" lang="en-US" altLang="zh-CN" dirty="0"/>
          </a:p>
          <a:p>
            <a:r>
              <a:rPr lang="zh-CN" altLang="en-US" dirty="0"/>
              <a:t>同一个地址空间，可直接共享缓冲区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FAD008C-BAFC-6345-A6BC-F3B6D76C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多线程间通信</a:t>
            </a:r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AEE4C3EF-39C9-F444-B732-4F60674E4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94" y="2512836"/>
            <a:ext cx="7625412" cy="372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962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374B3957-A0E0-6749-B607-C2E29B28A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50" y="1293075"/>
            <a:ext cx="7244701" cy="2993078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A0BC0878-69E2-0845-B6C9-D5DAE606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Too</a:t>
            </a:r>
            <a:r>
              <a:rPr kumimoji="1" lang="zh-CN" altLang="en-US" dirty="0"/>
              <a:t> </a:t>
            </a:r>
            <a:r>
              <a:rPr kumimoji="1" lang="en-US" altLang="zh-CN" dirty="0"/>
              <a:t>much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milk</a:t>
            </a:r>
            <a:endParaRPr kumimoji="1"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C40EAEDE-E1AF-4C41-AF72-F8AE380F34FA}"/>
              </a:ext>
            </a:extLst>
          </p:cNvPr>
          <p:cNvSpPr txBox="1">
            <a:spLocks/>
          </p:cNvSpPr>
          <p:nvPr/>
        </p:nvSpPr>
        <p:spPr bwMode="auto">
          <a:xfrm>
            <a:off x="451339" y="3894282"/>
            <a:ext cx="8241323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120000"/>
              <a:buFont typeface="Wingdings" pitchFamily="2" charset="2"/>
              <a:buChar char="§"/>
              <a:defRPr kumimoji="1" sz="2800" b="1">
                <a:solidFill>
                  <a:srgbClr val="000066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v"/>
              <a:defRPr kumimoji="1" sz="2000" b="1">
                <a:solidFill>
                  <a:schemeClr val="tx1"/>
                </a:solidFill>
                <a:latin typeface="Times New Roman" pitchFamily="18" charset="0"/>
                <a:ea typeface="幼圆" pitchFamily="49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Ø"/>
              <a:defRPr kumimoji="1" sz="2000" b="1">
                <a:solidFill>
                  <a:srgbClr val="CC3300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kumimoji="1">
                <a:solidFill>
                  <a:srgbClr val="CC3300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585" kern="0" dirty="0"/>
              <a:t>两个人采用不同的处理流程</a:t>
            </a:r>
            <a:endParaRPr lang="en-US" altLang="zh-CN" sz="2585" kern="0" dirty="0"/>
          </a:p>
          <a:p>
            <a:pPr lvl="1"/>
            <a:r>
              <a:rPr lang="zh-CN" altLang="en-US" sz="1846" kern="0" dirty="0"/>
              <a:t>可以正常买牛奶</a:t>
            </a:r>
            <a:endParaRPr lang="en-US" altLang="zh-CN" sz="1846" kern="0" dirty="0"/>
          </a:p>
          <a:p>
            <a:pPr lvl="1"/>
            <a:r>
              <a:rPr lang="zh-CN" altLang="en-US" sz="1846" kern="0" dirty="0"/>
              <a:t>如果一个买了，另一个</a:t>
            </a:r>
            <a:r>
              <a:rPr lang="en-US" altLang="zh-CN" sz="1846" kern="0" dirty="0"/>
              <a:t>quit</a:t>
            </a:r>
          </a:p>
          <a:p>
            <a:r>
              <a:rPr lang="zh-CN" altLang="en-US" sz="2585" kern="0" dirty="0"/>
              <a:t>问题</a:t>
            </a:r>
            <a:endParaRPr lang="en-US" altLang="zh-CN" sz="2585" kern="0" dirty="0"/>
          </a:p>
          <a:p>
            <a:pPr lvl="1"/>
            <a:r>
              <a:rPr lang="en-US" altLang="zh-CN" sz="1846" kern="0" dirty="0"/>
              <a:t>A</a:t>
            </a:r>
            <a:r>
              <a:rPr lang="zh-CN" altLang="en-US" sz="1846" kern="0" dirty="0"/>
              <a:t>和</a:t>
            </a:r>
            <a:r>
              <a:rPr lang="en-US" altLang="zh-CN" sz="1846" kern="0" dirty="0"/>
              <a:t>B</a:t>
            </a:r>
            <a:r>
              <a:rPr lang="zh-CN" altLang="en-US" sz="1846" kern="0" dirty="0"/>
              <a:t>代码不同，扩展性差</a:t>
            </a:r>
            <a:endParaRPr lang="en-US" altLang="zh-CN" sz="1846" kern="0" dirty="0"/>
          </a:p>
          <a:p>
            <a:pPr lvl="1"/>
            <a:r>
              <a:rPr lang="zh-CN" altLang="en-US" sz="1846" kern="0" dirty="0"/>
              <a:t>现实情况比这个问题只会更复杂</a:t>
            </a:r>
            <a:endParaRPr lang="en-US" altLang="zh-CN" sz="1846" kern="0" dirty="0"/>
          </a:p>
          <a:p>
            <a:pPr lvl="1"/>
            <a:r>
              <a:rPr lang="en-US" altLang="zh-CN" sz="1846" kern="0" dirty="0"/>
              <a:t>A</a:t>
            </a:r>
            <a:r>
              <a:rPr lang="zh-CN" altLang="en-US" sz="1846" kern="0" dirty="0"/>
              <a:t>处于忙等，浪费执行资源</a:t>
            </a:r>
            <a:endParaRPr lang="en-US" altLang="zh-CN" sz="1846" kern="0" dirty="0"/>
          </a:p>
        </p:txBody>
      </p:sp>
    </p:spTree>
    <p:extLst>
      <p:ext uri="{BB962C8B-B14F-4D97-AF65-F5344CB8AC3E}">
        <p14:creationId xmlns:p14="http://schemas.microsoft.com/office/powerpoint/2010/main" val="208755532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7E438245-1FE7-5D4F-84DF-C38D55169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54" y="1434932"/>
            <a:ext cx="6646892" cy="1877367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B7564E3-42DE-2B47-B60F-360B5714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Too</a:t>
            </a:r>
            <a:r>
              <a:rPr kumimoji="1" lang="zh-CN" altLang="en-US" dirty="0"/>
              <a:t> </a:t>
            </a:r>
            <a:r>
              <a:rPr kumimoji="1" lang="en-US" altLang="zh-CN" dirty="0"/>
              <a:t>much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milk</a:t>
            </a:r>
            <a:endParaRPr kumimoji="1"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C9A08912-DAB1-6A47-AA99-18E89E23426C}"/>
              </a:ext>
            </a:extLst>
          </p:cNvPr>
          <p:cNvSpPr txBox="1">
            <a:spLocks/>
          </p:cNvSpPr>
          <p:nvPr/>
        </p:nvSpPr>
        <p:spPr bwMode="auto">
          <a:xfrm>
            <a:off x="451339" y="3312299"/>
            <a:ext cx="8241323" cy="3174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120000"/>
              <a:buFont typeface="Wingdings" pitchFamily="2" charset="2"/>
              <a:buChar char="§"/>
              <a:defRPr kumimoji="1" sz="2800" b="1">
                <a:solidFill>
                  <a:srgbClr val="000066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v"/>
              <a:defRPr kumimoji="1" sz="2000" b="1">
                <a:solidFill>
                  <a:schemeClr val="tx1"/>
                </a:solidFill>
                <a:latin typeface="Times New Roman" pitchFamily="18" charset="0"/>
                <a:ea typeface="幼圆" pitchFamily="49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Ø"/>
              <a:defRPr kumimoji="1" sz="2000" b="1">
                <a:solidFill>
                  <a:srgbClr val="CC3300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kumimoji="1">
                <a:solidFill>
                  <a:srgbClr val="CC3300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585" kern="0" dirty="0"/>
              <a:t>利用锁</a:t>
            </a:r>
            <a:r>
              <a:rPr lang="en-US" altLang="zh-CN" sz="2585" kern="0" dirty="0"/>
              <a:t>(lock)</a:t>
            </a:r>
            <a:r>
              <a:rPr lang="zh-CN" altLang="en-US" sz="2585" kern="0" dirty="0"/>
              <a:t>可以正常买牛奶</a:t>
            </a:r>
            <a:endParaRPr lang="en-US" altLang="zh-CN" sz="2585" kern="0" dirty="0"/>
          </a:p>
          <a:p>
            <a:pPr lvl="1"/>
            <a:r>
              <a:rPr lang="zh-CN" altLang="en-US" sz="1846" kern="0" dirty="0"/>
              <a:t>如果一个买了，另一个</a:t>
            </a:r>
            <a:r>
              <a:rPr lang="en-US" altLang="zh-CN" sz="1846" kern="0" dirty="0"/>
              <a:t>quit</a:t>
            </a:r>
          </a:p>
          <a:p>
            <a:pPr lvl="1"/>
            <a:endParaRPr lang="en-US" altLang="zh-CN" sz="1846" kern="0" dirty="0"/>
          </a:p>
          <a:p>
            <a:r>
              <a:rPr lang="zh-CN" altLang="en-US" sz="2585" kern="0" dirty="0"/>
              <a:t>关键：锁的操作必须是原子操作， </a:t>
            </a:r>
            <a:r>
              <a:rPr lang="en-US" altLang="zh-CN" sz="2585" kern="0" dirty="0"/>
              <a:t>why</a:t>
            </a:r>
            <a:r>
              <a:rPr lang="zh-CN" altLang="en-US" sz="2585" kern="0" dirty="0"/>
              <a:t>？</a:t>
            </a:r>
            <a:endParaRPr lang="en-US" altLang="zh-CN" sz="2585" kern="0" dirty="0"/>
          </a:p>
          <a:p>
            <a:endParaRPr lang="en-US" altLang="zh-CN" sz="2585" kern="0" dirty="0"/>
          </a:p>
          <a:p>
            <a:r>
              <a:rPr lang="zh-CN" altLang="en-US" sz="2585" kern="0" dirty="0"/>
              <a:t>使用锁带来了什么问题？</a:t>
            </a:r>
            <a:endParaRPr lang="en-US" altLang="zh-CN" sz="2585" kern="0" dirty="0"/>
          </a:p>
          <a:p>
            <a:endParaRPr lang="en-US" altLang="zh-CN" sz="2585" kern="0" dirty="0"/>
          </a:p>
        </p:txBody>
      </p:sp>
    </p:spTree>
    <p:extLst>
      <p:ext uri="{BB962C8B-B14F-4D97-AF65-F5344CB8AC3E}">
        <p14:creationId xmlns:p14="http://schemas.microsoft.com/office/powerpoint/2010/main" val="106410120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37E9FD3-5BC6-074A-A964-B8D6BA140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1501403"/>
            <a:ext cx="8241323" cy="4519886"/>
          </a:xfrm>
        </p:spPr>
        <p:txBody>
          <a:bodyPr/>
          <a:lstStyle/>
          <a:p>
            <a:r>
              <a:rPr kumimoji="1" lang="zh-CN" altLang="en-US" dirty="0"/>
              <a:t>将检查</a:t>
            </a:r>
            <a:r>
              <a:rPr kumimoji="1" lang="en-US" altLang="zh-CN" dirty="0"/>
              <a:t>note</a:t>
            </a:r>
            <a:r>
              <a:rPr kumimoji="1" lang="zh-CN" altLang="en-US" dirty="0"/>
              <a:t>和买牛奶的操作分离，只对检查操作进行锁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62CF63-8842-CE45-81D5-541EA6D2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Too</a:t>
            </a:r>
            <a:r>
              <a:rPr kumimoji="1" lang="zh-CN" altLang="en-US" dirty="0"/>
              <a:t> </a:t>
            </a:r>
            <a:r>
              <a:rPr kumimoji="1" lang="en-US" altLang="zh-CN" dirty="0"/>
              <a:t>much milk</a:t>
            </a:r>
            <a:endParaRPr kumimoji="1" lang="zh-CN" altLang="en-US" dirty="0"/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61A34647-EDE0-B846-9F87-C06DBFB3F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078" y="1966684"/>
            <a:ext cx="4527844" cy="451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4989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E63829F7-8754-CD40-8FDA-DC8C02EF2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9" y="1690711"/>
            <a:ext cx="8241323" cy="4141265"/>
          </a:xfrm>
          <a:noFill/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7388616E-C8D8-0A4D-86C1-A9EDE1706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zh-CN" altLang="en-US" dirty="0"/>
              <a:t>实现一个锁</a:t>
            </a:r>
          </a:p>
        </p:txBody>
      </p:sp>
    </p:spTree>
    <p:extLst>
      <p:ext uri="{BB962C8B-B14F-4D97-AF65-F5344CB8AC3E}">
        <p14:creationId xmlns:p14="http://schemas.microsoft.com/office/powerpoint/2010/main" val="50184170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007208B-92B5-5340-9961-6636AD445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自旋锁的设计原理</a:t>
            </a:r>
            <a:endParaRPr kumimoji="1" lang="en-US" altLang="zh-CN" dirty="0"/>
          </a:p>
          <a:p>
            <a:pPr lvl="1"/>
            <a:r>
              <a:rPr lang="zh-CN" altLang="en-US" dirty="0"/>
              <a:t>若锁未被占用，则立刻获得锁，并继续执行</a:t>
            </a:r>
            <a:endParaRPr lang="en-US" altLang="zh-CN" dirty="0"/>
          </a:p>
          <a:p>
            <a:pPr lvl="1"/>
            <a:r>
              <a:rPr lang="zh-CN" altLang="en-US" dirty="0"/>
              <a:t>若锁被占用，忙等，等待锁被释放</a:t>
            </a:r>
            <a:endParaRPr lang="en-US" altLang="zh-CN" dirty="0"/>
          </a:p>
          <a:p>
            <a:pPr lvl="1"/>
            <a:r>
              <a:rPr lang="zh-CN" altLang="en-US" dirty="0"/>
              <a:t>阻止两个或以上的进程同时进入临界区</a:t>
            </a:r>
            <a:endParaRPr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特点</a:t>
            </a:r>
            <a:endParaRPr kumimoji="1" lang="en-US" altLang="zh-CN" dirty="0"/>
          </a:p>
          <a:p>
            <a:pPr lvl="1"/>
            <a:r>
              <a:rPr lang="zh-CN" altLang="en-US" dirty="0"/>
              <a:t>轻量级、单一拥有者</a:t>
            </a:r>
            <a:endParaRPr lang="en-US" altLang="zh-CN" dirty="0"/>
          </a:p>
          <a:p>
            <a:pPr lvl="1"/>
            <a:r>
              <a:rPr lang="zh-CN" altLang="en-US" dirty="0"/>
              <a:t>只能加锁一小段时间</a:t>
            </a:r>
            <a:endParaRPr lang="en-US" altLang="zh-CN" dirty="0"/>
          </a:p>
          <a:p>
            <a:pPr lvl="2"/>
            <a:r>
              <a:rPr lang="zh-CN" altLang="en-US" dirty="0"/>
              <a:t>一般不超过两个进程切换的时间开销</a:t>
            </a:r>
            <a:endParaRPr lang="en-US" altLang="zh-CN" dirty="0"/>
          </a:p>
          <a:p>
            <a:pPr lvl="1"/>
            <a:r>
              <a:rPr kumimoji="1" lang="zh-CN" altLang="en-US" dirty="0"/>
              <a:t>可以在中断上下文中使用，但信号量不可以，</a:t>
            </a:r>
            <a:r>
              <a:rPr kumimoji="1" lang="en-US" altLang="zh-CN" dirty="0"/>
              <a:t>why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1E4F081-C804-D74D-82AC-6D21AF59A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自旋锁（</a:t>
            </a:r>
            <a:r>
              <a:rPr kumimoji="1" lang="en-US" altLang="zh-CN" dirty="0"/>
              <a:t>spinlock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2029712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B453593A-6296-A742-9AA1-AA1E54B05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9" y="1731920"/>
            <a:ext cx="8241323" cy="4058850"/>
          </a:xfrm>
          <a:prstGeom prst="rect">
            <a:avLst/>
          </a:prstGeom>
          <a:noFill/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EE4EA4E-1671-F64B-8F42-5EB14B93C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中的</a:t>
            </a:r>
            <a:r>
              <a:rPr kumimoji="1" lang="en-US" altLang="zh-CN" dirty="0" err="1"/>
              <a:t>spin_lock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05170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B4A9F2F0-BCDA-E140-B5B0-961A8C8B1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50" y="1334687"/>
            <a:ext cx="7244701" cy="3214039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B32970D4-E586-0C42-8455-D1E4C526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实现一个锁</a:t>
            </a: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A2CE39DB-222E-7440-887A-935F84D4217F}"/>
              </a:ext>
            </a:extLst>
          </p:cNvPr>
          <p:cNvSpPr txBox="1">
            <a:spLocks/>
          </p:cNvSpPr>
          <p:nvPr/>
        </p:nvSpPr>
        <p:spPr bwMode="auto">
          <a:xfrm>
            <a:off x="451339" y="4548727"/>
            <a:ext cx="8241323" cy="1937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120000"/>
              <a:buFont typeface="Wingdings" pitchFamily="2" charset="2"/>
              <a:buChar char="§"/>
              <a:defRPr kumimoji="1" sz="2800" b="1">
                <a:solidFill>
                  <a:srgbClr val="000066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v"/>
              <a:defRPr kumimoji="1" sz="2000" b="1">
                <a:solidFill>
                  <a:schemeClr val="tx1"/>
                </a:solidFill>
                <a:latin typeface="Times New Roman" pitchFamily="18" charset="0"/>
                <a:ea typeface="幼圆" pitchFamily="49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Ø"/>
              <a:defRPr kumimoji="1" sz="2000" b="1">
                <a:solidFill>
                  <a:srgbClr val="CC3300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kumimoji="1">
                <a:solidFill>
                  <a:srgbClr val="CC3300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585" kern="0" dirty="0"/>
              <a:t>两个进程会同时注意到一个锁被释放了</a:t>
            </a:r>
            <a:endParaRPr lang="en-US" altLang="zh-CN" sz="2585" kern="0" dirty="0"/>
          </a:p>
          <a:p>
            <a:pPr lvl="1"/>
            <a:r>
              <a:rPr lang="zh-CN" altLang="en-US" sz="1846" kern="0" dirty="0"/>
              <a:t>进程上下文切换、中断等</a:t>
            </a:r>
            <a:endParaRPr lang="en-US" altLang="zh-CN" sz="1846" kern="0" dirty="0"/>
          </a:p>
          <a:p>
            <a:pPr lvl="1"/>
            <a:r>
              <a:rPr lang="zh-CN" altLang="en-US" sz="1846" kern="0" dirty="0"/>
              <a:t>共享锁结构</a:t>
            </a:r>
            <a:endParaRPr lang="en-US" altLang="zh-CN" sz="1846" kern="0" dirty="0"/>
          </a:p>
          <a:p>
            <a:pPr lvl="1"/>
            <a:r>
              <a:rPr lang="zh-CN" altLang="en-US" sz="1846" kern="0" dirty="0"/>
              <a:t>原因：锁的实现存在临界区</a:t>
            </a:r>
            <a:endParaRPr lang="en-US" altLang="zh-CN" sz="1846" kern="0" dirty="0"/>
          </a:p>
          <a:p>
            <a:r>
              <a:rPr lang="zh-CN" altLang="en-US" sz="2585" kern="0" dirty="0"/>
              <a:t>解决方案？</a:t>
            </a:r>
          </a:p>
        </p:txBody>
      </p:sp>
    </p:spTree>
    <p:extLst>
      <p:ext uri="{BB962C8B-B14F-4D97-AF65-F5344CB8AC3E}">
        <p14:creationId xmlns:p14="http://schemas.microsoft.com/office/powerpoint/2010/main" val="181467701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ED827F9-01C3-6D40-9662-B676429DF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硬件中断</a:t>
            </a:r>
            <a:endParaRPr kumimoji="1" lang="en-US" altLang="zh-CN" dirty="0"/>
          </a:p>
          <a:p>
            <a:r>
              <a:rPr lang="zh-CN" altLang="en-US" dirty="0"/>
              <a:t>原子操作指令与互斥锁</a:t>
            </a:r>
            <a:endParaRPr lang="en-US" altLang="zh-CN" dirty="0"/>
          </a:p>
          <a:p>
            <a:r>
              <a:rPr kumimoji="1" lang="zh-CN" altLang="en-US" dirty="0"/>
              <a:t>基于软件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0FC0BF0-80ED-674A-8BFF-0F0C855B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临界区的保障</a:t>
            </a:r>
            <a:endParaRPr kumimoji="1" lang="zh-CN" altLang="en-US" dirty="0"/>
          </a:p>
        </p:txBody>
      </p:sp>
      <p:pic>
        <p:nvPicPr>
          <p:cNvPr id="5" name="图片 4" descr="图片包含 游戏机, 标志&#10;&#10;描述已自动生成">
            <a:extLst>
              <a:ext uri="{FF2B5EF4-FFF2-40B4-BE49-F238E27FC236}">
                <a16:creationId xmlns:a16="http://schemas.microsoft.com/office/drawing/2014/main" id="{298FA117-7A59-214C-8D02-BDD43C37B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20" y="3429000"/>
            <a:ext cx="7303961" cy="252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4612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17F29C-F292-9644-A103-9501C596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378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zh-CN" altLang="en-US" dirty="0"/>
              <a:t>禁止中断实现互斥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C49051-03A2-EB47-B6E6-10CA30E6B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339" y="1567962"/>
            <a:ext cx="4050323" cy="4254012"/>
          </a:xfrm>
        </p:spPr>
        <p:txBody>
          <a:bodyPr wrap="square" anchor="t">
            <a:normAutofit/>
          </a:bodyPr>
          <a:lstStyle/>
          <a:p>
            <a:r>
              <a:rPr lang="zh-CN" altLang="en-US" dirty="0"/>
              <a:t>禁用中断以屏蔽外部事件</a:t>
            </a:r>
            <a:endParaRPr lang="en-US" altLang="zh-CN" dirty="0"/>
          </a:p>
          <a:p>
            <a:pPr lvl="1"/>
            <a:r>
              <a:rPr lang="zh-CN" altLang="en-US" sz="2585">
                <a:solidFill>
                  <a:srgbClr val="000066"/>
                </a:solidFill>
              </a:rPr>
              <a:t>引入不可中断的代码区域 </a:t>
            </a:r>
            <a:endParaRPr lang="en-US" altLang="zh-CN" sz="2585">
              <a:solidFill>
                <a:srgbClr val="000066"/>
              </a:solidFill>
            </a:endParaRPr>
          </a:p>
          <a:p>
            <a:pPr lvl="1"/>
            <a:r>
              <a:rPr lang="zh-CN" altLang="en-US" sz="2585">
                <a:solidFill>
                  <a:srgbClr val="000066"/>
                </a:solidFill>
              </a:rPr>
              <a:t>大多数时候用串行思维</a:t>
            </a:r>
            <a:endParaRPr lang="en-US" altLang="zh-CN" sz="2585">
              <a:solidFill>
                <a:srgbClr val="000066"/>
              </a:solidFill>
            </a:endParaRPr>
          </a:p>
          <a:p>
            <a:pPr lvl="1"/>
            <a:r>
              <a:rPr lang="zh-CN" altLang="en-US" sz="2585">
                <a:solidFill>
                  <a:srgbClr val="000066"/>
                </a:solidFill>
              </a:rPr>
              <a:t>延迟处理外部事件 </a:t>
            </a:r>
          </a:p>
          <a:p>
            <a:endParaRPr kumimoji="1" lang="zh-CN" altLang="en-US" dirty="0"/>
          </a:p>
        </p:txBody>
      </p:sp>
      <p:pic>
        <p:nvPicPr>
          <p:cNvPr id="5" name="图片 4" descr="图片包含 游戏机, 截图&#10;&#10;描述已自动生成">
            <a:extLst>
              <a:ext uri="{FF2B5EF4-FFF2-40B4-BE49-F238E27FC236}">
                <a16:creationId xmlns:a16="http://schemas.microsoft.com/office/drawing/2014/main" id="{645850D7-3804-8C47-BF19-592261733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39" y="2272292"/>
            <a:ext cx="4050323" cy="28453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907902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C033B-E50A-924F-BC4D-4818E560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禁止中断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E1708E-D1AD-5949-BF37-C08EFDAFA3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使用锁变量</a:t>
            </a:r>
            <a:endParaRPr lang="en-US" altLang="zh-CN" dirty="0"/>
          </a:p>
          <a:p>
            <a:endParaRPr kumimoji="1" lang="en-US" altLang="zh-CN" dirty="0"/>
          </a:p>
          <a:p>
            <a:endParaRPr lang="en-US" altLang="zh-CN" dirty="0"/>
          </a:p>
          <a:p>
            <a:endParaRPr kumimoji="1" lang="en-US" altLang="zh-CN" dirty="0"/>
          </a:p>
          <a:p>
            <a:endParaRPr lang="en-US" altLang="zh-CN" dirty="0"/>
          </a:p>
          <a:p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问题？</a:t>
            </a:r>
          </a:p>
        </p:txBody>
      </p:sp>
      <p:pic>
        <p:nvPicPr>
          <p:cNvPr id="6" name="图片 5" descr="图片包含 游戏机, 截图, 画&#10;&#10;描述已自动生成">
            <a:extLst>
              <a:ext uri="{FF2B5EF4-FFF2-40B4-BE49-F238E27FC236}">
                <a16:creationId xmlns:a16="http://schemas.microsoft.com/office/drawing/2014/main" id="{F73802CE-028E-8944-8F7E-688DA9A5F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37" y="2166090"/>
            <a:ext cx="7039926" cy="192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9514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2A9612-821F-6E44-8684-E0AACB8B4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多进程间如何进行数据传递？</a:t>
            </a:r>
            <a:endParaRPr kumimoji="1" lang="en-US" altLang="zh-CN" dirty="0"/>
          </a:p>
          <a:p>
            <a:pPr lvl="1"/>
            <a:r>
              <a:rPr lang="zh-CN" altLang="en-US" dirty="0"/>
              <a:t>需要操作系统内核参与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FAD008C-BAFC-6345-A6BC-F3B6D76C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多进程间通信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9EBB8321-2293-DA4A-A195-651FE3145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37" y="2365497"/>
            <a:ext cx="5716327" cy="400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1184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78499-2B03-D246-BE7A-85444EBC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禁止中断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FCB79F-08C1-A649-9DC6-F8C53B5644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338" y="1567962"/>
            <a:ext cx="8175266" cy="4254012"/>
          </a:xfrm>
        </p:spPr>
        <p:txBody>
          <a:bodyPr/>
          <a:lstStyle/>
          <a:p>
            <a:r>
              <a:rPr kumimoji="1" lang="zh-CN" altLang="en-US" dirty="0"/>
              <a:t>使用锁变量，并只在对锁变量进行测试和赋值时通过中断实现互斥</a:t>
            </a:r>
          </a:p>
        </p:txBody>
      </p:sp>
      <p:pic>
        <p:nvPicPr>
          <p:cNvPr id="6" name="图片 5" descr="图片包含 游戏机, 截图&#10;&#10;描述已自动生成">
            <a:extLst>
              <a:ext uri="{FF2B5EF4-FFF2-40B4-BE49-F238E27FC236}">
                <a16:creationId xmlns:a16="http://schemas.microsoft.com/office/drawing/2014/main" id="{8D67840F-A70D-B54F-ACB1-EDB523ED0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4" y="2697842"/>
            <a:ext cx="7756332" cy="247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2045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4D868-68DF-BD4D-8783-D0FFC6751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禁止中断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B5FE06-1075-694F-8DEB-E32596FA4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338" y="1567962"/>
            <a:ext cx="8175266" cy="4254012"/>
          </a:xfrm>
        </p:spPr>
        <p:txBody>
          <a:bodyPr/>
          <a:lstStyle/>
          <a:p>
            <a:r>
              <a:rPr kumimoji="1" lang="zh-CN" altLang="en-US" dirty="0"/>
              <a:t>引入队列</a:t>
            </a:r>
          </a:p>
        </p:txBody>
      </p:sp>
      <p:pic>
        <p:nvPicPr>
          <p:cNvPr id="6" name="图片 5" descr="图片包含 游戏机, 截图&#10;&#10;描述已自动生成">
            <a:extLst>
              <a:ext uri="{FF2B5EF4-FFF2-40B4-BE49-F238E27FC236}">
                <a16:creationId xmlns:a16="http://schemas.microsoft.com/office/drawing/2014/main" id="{43D26597-02A3-F646-B0AB-F9A04EF45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07" y="2232560"/>
            <a:ext cx="8126766" cy="23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3929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49DD481-76F1-CF45-A076-E7B3F1CBB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禁止中断，只能由内核执行，</a:t>
            </a:r>
            <a:r>
              <a:rPr lang="en-US" altLang="zh-CN" dirty="0"/>
              <a:t>why</a:t>
            </a:r>
            <a:r>
              <a:rPr lang="zh-CN" altLang="en-US" dirty="0"/>
              <a:t>？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禁止中断的方法对于多核处理器适用吗？</a:t>
            </a:r>
            <a:endParaRPr lang="en-US" altLang="zh-CN" dirty="0"/>
          </a:p>
          <a:p>
            <a:pPr lvl="1"/>
            <a:r>
              <a:rPr kumimoji="1" lang="zh-CN" altLang="en-US" dirty="0"/>
              <a:t>中断只是基于</a:t>
            </a:r>
            <a:r>
              <a:rPr kumimoji="1" lang="en-US" altLang="zh-CN" dirty="0"/>
              <a:t>per-core</a:t>
            </a:r>
            <a:r>
              <a:rPr kumimoji="1" lang="zh-CN" altLang="en-US" dirty="0"/>
              <a:t>的方式禁止和恢复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61A9808-8855-4644-9B55-9C1E2F6E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禁止中断</a:t>
            </a:r>
          </a:p>
        </p:txBody>
      </p:sp>
      <p:pic>
        <p:nvPicPr>
          <p:cNvPr id="5" name="图片 4" descr="图片包含 游戏机, 街道, 房间, 键盘&#10;&#10;描述已自动生成">
            <a:extLst>
              <a:ext uri="{FF2B5EF4-FFF2-40B4-BE49-F238E27FC236}">
                <a16:creationId xmlns:a16="http://schemas.microsoft.com/office/drawing/2014/main" id="{3C1CB039-4FE7-9F4F-8754-4FB46B6B50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22" y="3458270"/>
            <a:ext cx="4293756" cy="266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69537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9498E2C-D712-5D4B-A395-B98F27D46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测试和置位</a:t>
            </a:r>
            <a:r>
              <a:rPr lang="en-US" altLang="zh-CN" dirty="0"/>
              <a:t>(</a:t>
            </a:r>
            <a:r>
              <a:rPr lang="en" altLang="zh-CN" b="0" dirty="0"/>
              <a:t>Test-and-Set</a:t>
            </a:r>
            <a:r>
              <a:rPr lang="zh-CN" altLang="en" dirty="0"/>
              <a:t>，</a:t>
            </a:r>
            <a:r>
              <a:rPr lang="en" altLang="zh-CN" b="0" dirty="0"/>
              <a:t>TAS/TS</a:t>
            </a:r>
            <a:r>
              <a:rPr lang="en" altLang="zh-CN" dirty="0"/>
              <a:t>)</a:t>
            </a:r>
            <a:r>
              <a:rPr lang="zh-CN" altLang="en-US" dirty="0"/>
              <a:t>指令</a:t>
            </a:r>
            <a:endParaRPr lang="en-US" altLang="zh-CN" dirty="0"/>
          </a:p>
          <a:p>
            <a:pPr lvl="1"/>
            <a:r>
              <a:rPr lang="zh-CN" altLang="en-US" dirty="0"/>
              <a:t>从内存单元中读取旧的值</a:t>
            </a:r>
            <a:endParaRPr lang="en-US" altLang="zh-CN" dirty="0"/>
          </a:p>
          <a:p>
            <a:pPr lvl="1"/>
            <a:r>
              <a:rPr lang="zh-CN" altLang="en-US" dirty="0"/>
              <a:t>设置该值为真</a:t>
            </a:r>
            <a:endParaRPr lang="en-US" altLang="zh-CN" dirty="0"/>
          </a:p>
          <a:p>
            <a:pPr lvl="1"/>
            <a:r>
              <a:rPr lang="zh-CN" altLang="en-US" dirty="0"/>
              <a:t>返回旧的值到内存单元</a:t>
            </a:r>
            <a:r>
              <a:rPr lang="en-US" altLang="zh-CN" b="0" dirty="0"/>
              <a:t> 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962E49A-6420-2749-B0AD-B9693C5C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原子操作指令</a:t>
            </a:r>
          </a:p>
        </p:txBody>
      </p:sp>
      <p:pic>
        <p:nvPicPr>
          <p:cNvPr id="6" name="图片 5" descr="图片包含 游戏机, 鸟&#10;&#10;描述已自动生成">
            <a:extLst>
              <a:ext uri="{FF2B5EF4-FFF2-40B4-BE49-F238E27FC236}">
                <a16:creationId xmlns:a16="http://schemas.microsoft.com/office/drawing/2014/main" id="{4B99097D-F3F8-FA42-A4D7-1CCDD6E26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46" y="3030186"/>
            <a:ext cx="5591908" cy="254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96469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9B07F98-CC1B-D948-8328-43947275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378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zh-CN" altLang="en-US" dirty="0"/>
              <a:t>原子操作指令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9C29CCF-EC2B-4AE8-A8C5-2AC391F15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339" y="1567962"/>
            <a:ext cx="4050323" cy="4254012"/>
          </a:xfrm>
        </p:spPr>
        <p:txBody>
          <a:bodyPr/>
          <a:lstStyle/>
          <a:p>
            <a:r>
              <a:rPr lang="en-US" dirty="0" err="1"/>
              <a:t>While循环什么时候返回</a:t>
            </a:r>
            <a:endParaRPr lang="en-US" dirty="0"/>
          </a:p>
          <a:p>
            <a:pPr marL="0" indent="0">
              <a:buNone/>
            </a:pPr>
            <a:r>
              <a:rPr lang="zh-CN" altLang="en-US" dirty="0"/>
              <a:t>？</a:t>
            </a:r>
            <a:r>
              <a:rPr lang="en-US" dirty="0" err="1"/>
              <a:t>Held的值是</a:t>
            </a:r>
            <a:r>
              <a:rPr lang="zh-CN" altLang="en-US" dirty="0"/>
              <a:t>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如果多核处理器呢？</a:t>
            </a:r>
            <a:endParaRPr lang="en-US" altLang="zh-CN" dirty="0"/>
          </a:p>
        </p:txBody>
      </p:sp>
      <p:pic>
        <p:nvPicPr>
          <p:cNvPr id="5" name="内容占位符 4" descr="图片包含 游戏机, 截图&#10;&#10;描述已自动生成">
            <a:extLst>
              <a:ext uri="{FF2B5EF4-FFF2-40B4-BE49-F238E27FC236}">
                <a16:creationId xmlns:a16="http://schemas.microsoft.com/office/drawing/2014/main" id="{5835960F-F6BC-0E49-93AD-3D3941A23D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39" y="2145719"/>
            <a:ext cx="4050323" cy="3098496"/>
          </a:xfrm>
          <a:noFill/>
        </p:spPr>
      </p:pic>
    </p:spTree>
    <p:extLst>
      <p:ext uri="{BB962C8B-B14F-4D97-AF65-F5344CB8AC3E}">
        <p14:creationId xmlns:p14="http://schemas.microsoft.com/office/powerpoint/2010/main" val="163510765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328D2C8-B653-CA46-8B94-9E759B532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交换指令</a:t>
            </a:r>
            <a:r>
              <a:rPr lang="en-US" altLang="zh-CN" dirty="0"/>
              <a:t>(</a:t>
            </a:r>
            <a:r>
              <a:rPr lang="en" altLang="zh-CN" b="0" dirty="0"/>
              <a:t>exchange</a:t>
            </a:r>
            <a:r>
              <a:rPr lang="en" altLang="zh-CN" dirty="0"/>
              <a:t>) </a:t>
            </a:r>
          </a:p>
          <a:p>
            <a:pPr lvl="1"/>
            <a:r>
              <a:rPr lang="zh-CN" altLang="en-US" dirty="0"/>
              <a:t>交换寄存器与内存 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  <a:p>
            <a:r>
              <a:rPr lang="en" altLang="zh-CN" b="0" dirty="0"/>
              <a:t>Fetch-and-Add </a:t>
            </a:r>
            <a:r>
              <a:rPr lang="zh-CN" altLang="en-US" dirty="0"/>
              <a:t>或 </a:t>
            </a:r>
            <a:r>
              <a:rPr lang="en" altLang="zh-CN" b="0" dirty="0"/>
              <a:t>Fetch-and-Op</a:t>
            </a:r>
          </a:p>
          <a:p>
            <a:pPr lvl="1"/>
            <a:r>
              <a:rPr lang="zh-CN" altLang="en-US" sz="1477" dirty="0"/>
              <a:t>用于大型共享内存多处理器系统的原子指令 </a:t>
            </a:r>
            <a:endParaRPr lang="zh-CN" altLang="en-US" dirty="0"/>
          </a:p>
          <a:p>
            <a:r>
              <a:rPr lang="en" altLang="zh-CN" b="0" dirty="0"/>
              <a:t>Load linked </a:t>
            </a:r>
            <a:r>
              <a:rPr lang="zh-CN" altLang="en-US" dirty="0"/>
              <a:t>和 </a:t>
            </a:r>
            <a:r>
              <a:rPr lang="en" altLang="zh-CN" b="0" dirty="0"/>
              <a:t>Conditional store (LL-SC) </a:t>
            </a:r>
            <a:endParaRPr lang="en" altLang="zh-CN" dirty="0"/>
          </a:p>
          <a:p>
            <a:pPr lvl="1"/>
            <a:r>
              <a:rPr lang="zh-CN" altLang="en-US" dirty="0"/>
              <a:t>在一条指令中读一个值</a:t>
            </a:r>
            <a:r>
              <a:rPr lang="en-US" altLang="zh-CN" b="0" dirty="0"/>
              <a:t>(</a:t>
            </a:r>
            <a:r>
              <a:rPr lang="en" altLang="zh-CN" b="0" dirty="0" err="1"/>
              <a:t>Loadlinked</a:t>
            </a:r>
            <a:r>
              <a:rPr lang="en" altLang="zh-CN" b="0" dirty="0"/>
              <a:t>) </a:t>
            </a:r>
            <a:endParaRPr lang="en" altLang="zh-CN" sz="2215" dirty="0"/>
          </a:p>
          <a:p>
            <a:pPr lvl="1"/>
            <a:r>
              <a:rPr lang="zh-CN" altLang="en-US" dirty="0"/>
              <a:t>做一些操作 </a:t>
            </a:r>
            <a:endParaRPr lang="zh-CN" altLang="en-US" sz="2215" dirty="0"/>
          </a:p>
          <a:p>
            <a:pPr lvl="1"/>
            <a:r>
              <a:rPr lang="en" altLang="zh-CN" b="0" dirty="0"/>
              <a:t>Store </a:t>
            </a:r>
            <a:r>
              <a:rPr lang="zh-CN" altLang="en-US" dirty="0"/>
              <a:t>时，检查 </a:t>
            </a:r>
            <a:r>
              <a:rPr lang="en" altLang="zh-CN" b="0" dirty="0"/>
              <a:t>load linked </a:t>
            </a:r>
            <a:r>
              <a:rPr lang="zh-CN" altLang="en-US" dirty="0"/>
              <a:t>之后，值是否被修改过。如果没 有，则 </a:t>
            </a:r>
            <a:r>
              <a:rPr lang="en" altLang="zh-CN" b="0" dirty="0"/>
              <a:t>OK</a:t>
            </a:r>
            <a:r>
              <a:rPr lang="zh-CN" altLang="en" dirty="0"/>
              <a:t>，</a:t>
            </a:r>
            <a:r>
              <a:rPr lang="zh-CN" altLang="en-US" dirty="0"/>
              <a:t>否则，从头再来 </a:t>
            </a:r>
            <a:endParaRPr lang="zh-CN" altLang="en-US" sz="2215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D3EE239-0321-E840-A553-A0E40EB3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原子操作指令</a:t>
            </a:r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76251FBF-8386-174B-94EE-EBDB8FE80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472" y="2299029"/>
            <a:ext cx="4799057" cy="13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82127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B1F0FA-E34E-CA4B-9394-1DA133375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2516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en-US" altLang="zh-CN" dirty="0"/>
              <a:t>TAS</a:t>
            </a:r>
            <a:r>
              <a:rPr kumimoji="1" lang="zh-CN" altLang="en-US" dirty="0"/>
              <a:t>指令实现锁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160D0091-4B01-FA45-834C-7B445AD8D5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640"/>
          <a:stretch/>
        </p:blipFill>
        <p:spPr>
          <a:xfrm>
            <a:off x="451339" y="1567962"/>
            <a:ext cx="8241323" cy="42540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838548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EB05ADA0-F9E0-6D48-BC31-7EC0C5DB1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9" y="1968857"/>
            <a:ext cx="8241323" cy="3584975"/>
          </a:xfrm>
          <a:prstGeom prst="rect">
            <a:avLst/>
          </a:prstGeom>
          <a:noFill/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F55B7193-1546-924F-A69C-24C6A6C6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无忙等待锁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4983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267AE1-B473-2B44-B70D-367D816B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两个线程，</a:t>
            </a:r>
            <a:r>
              <a:rPr kumimoji="1" lang="en-US" altLang="zh-CN" dirty="0"/>
              <a:t>T0</a:t>
            </a:r>
            <a:r>
              <a:rPr kumimoji="1" lang="zh-CN" altLang="en-US" dirty="0"/>
              <a:t>和</a:t>
            </a:r>
            <a:r>
              <a:rPr kumimoji="1" lang="en-US" altLang="zh-CN" dirty="0"/>
              <a:t>T1</a:t>
            </a:r>
          </a:p>
          <a:p>
            <a:r>
              <a:rPr lang="zh-CN" altLang="en-US" dirty="0"/>
              <a:t>线程通过共享一些共有变量来同步</a:t>
            </a:r>
            <a:endParaRPr kumimoji="1"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C81871A-2BC0-5747-BBEF-A2E0CB0F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基于软件方法的忙等待</a:t>
            </a:r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88F382B2-E9BD-704D-AE98-B0F1BDB89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293" y="2564904"/>
            <a:ext cx="5507414" cy="326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8456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C126897-06E9-6C42-A02C-22AA20331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满足线程</a:t>
            </a:r>
            <a:r>
              <a:rPr lang="en" altLang="zh-CN" b="0" dirty="0" err="1"/>
              <a:t>Ti</a:t>
            </a:r>
            <a:r>
              <a:rPr lang="zh-CN" altLang="en-US" dirty="0"/>
              <a:t>和</a:t>
            </a:r>
            <a:r>
              <a:rPr lang="en" altLang="zh-CN" b="0" dirty="0" err="1"/>
              <a:t>Tj</a:t>
            </a:r>
            <a:r>
              <a:rPr lang="zh-CN" altLang="en-US" dirty="0"/>
              <a:t>之间互斥的经典的基于软件的解决方法</a:t>
            </a:r>
            <a:r>
              <a:rPr lang="en-US" altLang="zh-CN" dirty="0"/>
              <a:t>(</a:t>
            </a:r>
            <a:r>
              <a:rPr lang="en-US" altLang="zh-CN" b="0" dirty="0"/>
              <a:t>1981</a:t>
            </a:r>
            <a:r>
              <a:rPr lang="zh-CN" altLang="en-US" dirty="0"/>
              <a:t>年</a:t>
            </a:r>
            <a:r>
              <a:rPr lang="en-US" altLang="zh-CN" dirty="0"/>
              <a:t>) </a:t>
            </a:r>
          </a:p>
          <a:p>
            <a:r>
              <a:rPr lang="zh-CN" altLang="en-US" dirty="0"/>
              <a:t>共享变量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进入区代码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退出区代码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9BC8419-2F33-1E44-9F63-A2548813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Peterson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pic>
        <p:nvPicPr>
          <p:cNvPr id="5" name="图片 4" descr="图片包含 游戏机, 食物&#10;&#10;描述已自动生成">
            <a:extLst>
              <a:ext uri="{FF2B5EF4-FFF2-40B4-BE49-F238E27FC236}">
                <a16:creationId xmlns:a16="http://schemas.microsoft.com/office/drawing/2014/main" id="{D839C49D-6FD3-1349-A635-ED61DE0AC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878016"/>
            <a:ext cx="4700148" cy="683922"/>
          </a:xfrm>
          <a:prstGeom prst="rect">
            <a:avLst/>
          </a:prstGeom>
        </p:spPr>
      </p:pic>
      <p:pic>
        <p:nvPicPr>
          <p:cNvPr id="7" name="图片 6" descr="图片包含 游戏机, 桌子&#10;&#10;描述已自动生成">
            <a:extLst>
              <a:ext uri="{FF2B5EF4-FFF2-40B4-BE49-F238E27FC236}">
                <a16:creationId xmlns:a16="http://schemas.microsoft.com/office/drawing/2014/main" id="{83ABCF83-398F-514E-828C-1355D84FA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4387166"/>
            <a:ext cx="3001108" cy="808892"/>
          </a:xfrm>
          <a:prstGeom prst="rect">
            <a:avLst/>
          </a:prstGeom>
        </p:spPr>
      </p:pic>
      <p:pic>
        <p:nvPicPr>
          <p:cNvPr id="9" name="图片 8" descr="图片包含 游戏机, 画&#10;&#10;描述已自动生成">
            <a:extLst>
              <a:ext uri="{FF2B5EF4-FFF2-40B4-BE49-F238E27FC236}">
                <a16:creationId xmlns:a16="http://schemas.microsoft.com/office/drawing/2014/main" id="{0A3844BE-CB19-9E44-AE32-47FDA1D1F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5808354"/>
            <a:ext cx="2525820" cy="425865"/>
          </a:xfrm>
          <a:prstGeom prst="rect">
            <a:avLst/>
          </a:prstGeom>
        </p:spPr>
      </p:pic>
      <p:pic>
        <p:nvPicPr>
          <p:cNvPr id="11" name="图片 10" descr="图片包含 游戏机&#10;&#10;描述已自动生成">
            <a:extLst>
              <a:ext uri="{FF2B5EF4-FFF2-40B4-BE49-F238E27FC236}">
                <a16:creationId xmlns:a16="http://schemas.microsoft.com/office/drawing/2014/main" id="{6A73FA6E-6F12-3246-AFF9-D61B89B74A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77" y="3813742"/>
            <a:ext cx="3938954" cy="216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8507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2A9612-821F-6E44-8684-E0AACB8B4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并发进程</a:t>
            </a:r>
            <a:r>
              <a:rPr lang="en-US" altLang="zh-CN" dirty="0"/>
              <a:t>/</a:t>
            </a:r>
            <a:r>
              <a:rPr lang="zh-CN" altLang="en-US" dirty="0"/>
              <a:t>线程间需要信息同步</a:t>
            </a:r>
            <a:endParaRPr lang="en-US" altLang="zh-CN" dirty="0"/>
          </a:p>
          <a:p>
            <a:pPr lvl="1"/>
            <a:r>
              <a:rPr kumimoji="1" lang="zh-CN" altLang="en-US" dirty="0"/>
              <a:t>保障多进程</a:t>
            </a:r>
            <a:r>
              <a:rPr kumimoji="1" lang="en-US" altLang="zh-CN" dirty="0"/>
              <a:t>/</a:t>
            </a:r>
            <a:r>
              <a:rPr kumimoji="1" lang="zh-CN" altLang="en-US" dirty="0"/>
              <a:t>多线程正确使用共享资源</a:t>
            </a:r>
            <a:endParaRPr kumimoji="1" lang="en-US" altLang="zh-CN" dirty="0"/>
          </a:p>
          <a:p>
            <a:pPr lvl="1"/>
            <a:r>
              <a:rPr lang="zh-CN" altLang="en-US" dirty="0"/>
              <a:t>共享资源可能是：</a:t>
            </a:r>
            <a:endParaRPr lang="en-US" altLang="zh-CN" dirty="0"/>
          </a:p>
          <a:p>
            <a:pPr lvl="2"/>
            <a:r>
              <a:rPr kumimoji="1" lang="zh-CN" altLang="en-US" dirty="0"/>
              <a:t>一个变量</a:t>
            </a:r>
            <a:endParaRPr kumimoji="1" lang="en-US" altLang="zh-CN" dirty="0"/>
          </a:p>
          <a:p>
            <a:pPr lvl="2"/>
            <a:r>
              <a:rPr lang="zh-CN" altLang="en-US" dirty="0"/>
              <a:t>一块缓冲区</a:t>
            </a:r>
            <a:endParaRPr lang="en-US" altLang="zh-CN" dirty="0"/>
          </a:p>
          <a:p>
            <a:pPr lvl="2"/>
            <a:r>
              <a:rPr kumimoji="1" lang="zh-CN" altLang="en-US" dirty="0"/>
              <a:t>一个文件</a:t>
            </a:r>
            <a:endParaRPr kumimoji="1" lang="en-US" altLang="zh-CN" dirty="0"/>
          </a:p>
          <a:p>
            <a:pPr lvl="2"/>
            <a:r>
              <a:rPr lang="zh-CN" altLang="en-US" dirty="0"/>
              <a:t>一个设备</a:t>
            </a:r>
            <a:endParaRPr lang="en-US" altLang="zh-CN" dirty="0"/>
          </a:p>
          <a:p>
            <a:pPr lvl="2"/>
            <a:r>
              <a:rPr kumimoji="1" lang="en-US" altLang="zh-CN" dirty="0"/>
              <a:t>…</a:t>
            </a:r>
          </a:p>
          <a:p>
            <a:r>
              <a:rPr lang="zh-CN" altLang="en-US" dirty="0"/>
              <a:t>对</a:t>
            </a:r>
            <a:r>
              <a:rPr lang="zh-CN" altLang="en-US" dirty="0">
                <a:solidFill>
                  <a:srgbClr val="C00000"/>
                </a:solidFill>
              </a:rPr>
              <a:t>共享资源</a:t>
            </a:r>
            <a:r>
              <a:rPr lang="zh-CN" altLang="en-US" dirty="0"/>
              <a:t>的访问控制</a:t>
            </a:r>
            <a:endParaRPr lang="en-US" altLang="zh-CN" dirty="0"/>
          </a:p>
          <a:p>
            <a:r>
              <a:rPr kumimoji="1" lang="zh-CN" altLang="en-US" dirty="0"/>
              <a:t>对</a:t>
            </a:r>
            <a:r>
              <a:rPr kumimoji="1" lang="zh-CN" altLang="en-US" dirty="0">
                <a:solidFill>
                  <a:srgbClr val="C00000"/>
                </a:solidFill>
              </a:rPr>
              <a:t>并发进程</a:t>
            </a:r>
            <a:r>
              <a:rPr kumimoji="1"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线程</a:t>
            </a:r>
            <a:r>
              <a:rPr lang="zh-CN" altLang="en-US" dirty="0"/>
              <a:t>的管理调度</a:t>
            </a:r>
            <a:endParaRPr lang="en-US" altLang="zh-CN" dirty="0"/>
          </a:p>
          <a:p>
            <a:r>
              <a:rPr kumimoji="1" lang="zh-CN" altLang="en-US" dirty="0"/>
              <a:t>对</a:t>
            </a:r>
            <a:r>
              <a:rPr kumimoji="1" lang="zh-CN" altLang="en-US" dirty="0">
                <a:solidFill>
                  <a:srgbClr val="C00000"/>
                </a:solidFill>
              </a:rPr>
              <a:t>指令执行</a:t>
            </a:r>
            <a:r>
              <a:rPr kumimoji="1" lang="zh-CN" altLang="en-US" dirty="0"/>
              <a:t>的顺序控制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FAD008C-BAFC-6345-A6BC-F3B6D76C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同步机制的功用</a:t>
            </a:r>
          </a:p>
        </p:txBody>
      </p:sp>
    </p:spTree>
    <p:extLst>
      <p:ext uri="{BB962C8B-B14F-4D97-AF65-F5344CB8AC3E}">
        <p14:creationId xmlns:p14="http://schemas.microsoft.com/office/powerpoint/2010/main" val="735051429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A93B820-B1F6-E44A-9377-3A19985EA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378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en-US" altLang="zh-CN" dirty="0" err="1"/>
              <a:t>Dekkers</a:t>
            </a:r>
            <a:r>
              <a:rPr kumimoji="1" lang="zh-CN" altLang="en-US" dirty="0"/>
              <a:t>算法</a:t>
            </a:r>
          </a:p>
        </p:txBody>
      </p:sp>
      <p:pic>
        <p:nvPicPr>
          <p:cNvPr id="5" name="内容占位符 4" descr="图片包含 游戏机&#10;&#10;描述已自动生成">
            <a:extLst>
              <a:ext uri="{FF2B5EF4-FFF2-40B4-BE49-F238E27FC236}">
                <a16:creationId xmlns:a16="http://schemas.microsoft.com/office/drawing/2014/main" id="{CBA9ACEF-DE24-4E45-B636-B574B0F8160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88" y="1567962"/>
            <a:ext cx="7951424" cy="4254012"/>
          </a:xfrm>
          <a:noFill/>
        </p:spPr>
      </p:pic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933C555F-E417-4B8A-AB42-970D5D83A7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3" t="71519" r="18110" b="20624"/>
          <a:stretch/>
        </p:blipFill>
        <p:spPr>
          <a:xfrm>
            <a:off x="1937303" y="5177964"/>
            <a:ext cx="2652239" cy="2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27152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65F21-B208-F847-807B-1C3037E1F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</a:t>
            </a:r>
            <a:r>
              <a:rPr kumimoji="1" lang="zh-CN" altLang="en-US" dirty="0"/>
              <a:t>线程的软件方法（</a:t>
            </a:r>
            <a:r>
              <a:rPr kumimoji="1" lang="en-US" altLang="zh-CN" dirty="0"/>
              <a:t>Eisenberg</a:t>
            </a:r>
            <a:r>
              <a:rPr kumimoji="1" lang="zh-CN" altLang="en-US" dirty="0"/>
              <a:t>和</a:t>
            </a:r>
            <a:r>
              <a:rPr kumimoji="1" lang="en-US" altLang="zh-CN" dirty="0"/>
              <a:t>McGuire</a:t>
            </a:r>
            <a:r>
              <a:rPr kumimoji="1" lang="zh-CN" altLang="en-US" dirty="0"/>
              <a:t>）</a:t>
            </a:r>
          </a:p>
        </p:txBody>
      </p:sp>
      <p:pic>
        <p:nvPicPr>
          <p:cNvPr id="5" name="内容占位符 4" descr="图片包含 游戏机, 钟表, 光盘&#10;&#10;描述已自动生成">
            <a:extLst>
              <a:ext uri="{FF2B5EF4-FFF2-40B4-BE49-F238E27FC236}">
                <a16:creationId xmlns:a16="http://schemas.microsoft.com/office/drawing/2014/main" id="{16E3F66E-4F9A-8F42-80C7-9AB9430428C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44" y="1767277"/>
            <a:ext cx="7245113" cy="3655791"/>
          </a:xfrm>
        </p:spPr>
      </p:pic>
    </p:spTree>
    <p:extLst>
      <p:ext uri="{BB962C8B-B14F-4D97-AF65-F5344CB8AC3E}">
        <p14:creationId xmlns:p14="http://schemas.microsoft.com/office/powerpoint/2010/main" val="320526892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5A1A77D-B2E7-CF4D-A65D-343E16D34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 </a:t>
            </a:r>
          </a:p>
          <a:p>
            <a:pPr lvl="1"/>
            <a:r>
              <a:rPr lang="zh-CN" altLang="en-US" dirty="0"/>
              <a:t>适用于单处理器或者共享主存的多处理器中任意数量 的进程同步 </a:t>
            </a:r>
          </a:p>
          <a:p>
            <a:pPr lvl="1"/>
            <a:r>
              <a:rPr lang="zh-CN" altLang="en-US" dirty="0"/>
              <a:t>简单并且容易证明 </a:t>
            </a:r>
          </a:p>
          <a:p>
            <a:pPr lvl="1"/>
            <a:r>
              <a:rPr lang="zh-CN" altLang="en-US" dirty="0"/>
              <a:t>支持多临界区 </a:t>
            </a:r>
          </a:p>
          <a:p>
            <a:endParaRPr lang="en-US" altLang="zh-CN" dirty="0"/>
          </a:p>
          <a:p>
            <a:r>
              <a:rPr lang="zh-CN" altLang="en-US" dirty="0"/>
              <a:t>缺点 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忙等待</a:t>
            </a:r>
            <a:r>
              <a:rPr lang="zh-CN" altLang="en-US" dirty="0"/>
              <a:t>消耗处理器时间 </a:t>
            </a:r>
          </a:p>
          <a:p>
            <a:pPr lvl="1"/>
            <a:r>
              <a:rPr lang="zh-CN" altLang="en-US" dirty="0"/>
              <a:t>可能导致饥饿</a:t>
            </a:r>
            <a:endParaRPr lang="en-US" altLang="zh-CN" dirty="0"/>
          </a:p>
          <a:p>
            <a:pPr lvl="2"/>
            <a:r>
              <a:rPr lang="zh-CN" altLang="en-US" dirty="0"/>
              <a:t>进程离开临界区时有多个等待进程的情况 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死锁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/>
              <a:t>拥有临界区的低优先级进程</a:t>
            </a:r>
            <a:endParaRPr lang="en-US" altLang="zh-CN" dirty="0"/>
          </a:p>
          <a:p>
            <a:pPr lvl="2"/>
            <a:r>
              <a:rPr lang="zh-CN" altLang="en-US" dirty="0"/>
              <a:t>请求访问临界区的高优先级进程获得处理器并等待临界区 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B36733D-13F4-0F4C-8D8A-7F80823A0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Spinlocks</a:t>
            </a:r>
            <a:r>
              <a:rPr kumimoji="1" lang="zh-CN" altLang="en-US" dirty="0"/>
              <a:t>优缺点</a:t>
            </a:r>
          </a:p>
        </p:txBody>
      </p:sp>
    </p:spTree>
    <p:extLst>
      <p:ext uri="{BB962C8B-B14F-4D97-AF65-F5344CB8AC3E}">
        <p14:creationId xmlns:p14="http://schemas.microsoft.com/office/powerpoint/2010/main" val="236504822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753D669-F5EB-A24A-8503-6764FE8B9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读写自旋锁：一种效率更高的变种锁，分为读锁、写锁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读锁</a:t>
            </a:r>
            <a:endParaRPr kumimoji="1" lang="en-US" altLang="zh-CN" dirty="0"/>
          </a:p>
          <a:p>
            <a:pPr lvl="1"/>
            <a:r>
              <a:rPr lang="zh-CN" altLang="en-US" dirty="0"/>
              <a:t>允许多个读进程同时拥有锁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写锁</a:t>
            </a:r>
            <a:endParaRPr kumimoji="1" lang="en-US" altLang="zh-CN" dirty="0"/>
          </a:p>
          <a:p>
            <a:pPr lvl="1"/>
            <a:r>
              <a:rPr lang="zh-CN" altLang="en-US" dirty="0"/>
              <a:t>只允许</a:t>
            </a:r>
            <a:r>
              <a:rPr lang="en-US" altLang="zh-CN" dirty="0"/>
              <a:t>1</a:t>
            </a:r>
            <a:r>
              <a:rPr lang="zh-CN" altLang="en-US" dirty="0"/>
              <a:t>个拥有者，且不允许并发读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9FF85B-1A1D-6449-9B85-4F3EAD5C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读写自旋锁</a:t>
            </a:r>
          </a:p>
        </p:txBody>
      </p:sp>
    </p:spTree>
    <p:extLst>
      <p:ext uri="{BB962C8B-B14F-4D97-AF65-F5344CB8AC3E}">
        <p14:creationId xmlns:p14="http://schemas.microsoft.com/office/powerpoint/2010/main" val="283186018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截图, 游戏机&#10;&#10;描述已自动生成">
            <a:extLst>
              <a:ext uri="{FF2B5EF4-FFF2-40B4-BE49-F238E27FC236}">
                <a16:creationId xmlns:a16="http://schemas.microsoft.com/office/drawing/2014/main" id="{C6A54B95-4740-3D4C-BE32-299CF5FD6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8" y="1501402"/>
            <a:ext cx="7501884" cy="4519886"/>
          </a:xfrm>
          <a:noFill/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7302596-B0F5-A04D-BE3C-E6A6799EC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中的读写自旋锁</a:t>
            </a:r>
          </a:p>
        </p:txBody>
      </p:sp>
    </p:spTree>
    <p:extLst>
      <p:ext uri="{BB962C8B-B14F-4D97-AF65-F5344CB8AC3E}">
        <p14:creationId xmlns:p14="http://schemas.microsoft.com/office/powerpoint/2010/main" val="94429926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A113D0F-CAFB-A942-9A13-69E89CCD2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读写锁的设计实现</a:t>
            </a:r>
            <a:endParaRPr lang="en-US" altLang="zh-CN" dirty="0"/>
          </a:p>
          <a:p>
            <a:pPr lvl="1"/>
            <a:r>
              <a:rPr lang="zh-CN" altLang="en-US" dirty="0"/>
              <a:t>由</a:t>
            </a:r>
            <a:r>
              <a:rPr lang="en-US" altLang="zh-CN" dirty="0"/>
              <a:t>32</a:t>
            </a:r>
            <a:r>
              <a:rPr lang="zh-CN" altLang="en-US" dirty="0"/>
              <a:t>位数据表示，含两部分编码</a:t>
            </a:r>
            <a:endParaRPr lang="en-US" altLang="zh-CN" dirty="0"/>
          </a:p>
          <a:p>
            <a:pPr lvl="2"/>
            <a:r>
              <a:rPr lang="zh-CN" altLang="en-US" dirty="0"/>
              <a:t>第</a:t>
            </a:r>
            <a:r>
              <a:rPr lang="en-US" altLang="zh-CN" dirty="0"/>
              <a:t>0-23</a:t>
            </a:r>
            <a:r>
              <a:rPr lang="zh-CN" altLang="en-US" dirty="0"/>
              <a:t>位：读者数量</a:t>
            </a:r>
            <a:endParaRPr lang="en-US" altLang="zh-CN" dirty="0"/>
          </a:p>
          <a:p>
            <a:pPr lvl="2"/>
            <a:r>
              <a:rPr lang="zh-CN" altLang="en-US" dirty="0"/>
              <a:t>第</a:t>
            </a:r>
            <a:r>
              <a:rPr lang="en-US" altLang="zh-CN" dirty="0"/>
              <a:t>24</a:t>
            </a:r>
            <a:r>
              <a:rPr lang="zh-CN" altLang="en-US" dirty="0"/>
              <a:t>位：可写标记，为</a:t>
            </a:r>
            <a:r>
              <a:rPr lang="en-US" altLang="zh-CN" dirty="0"/>
              <a:t>1</a:t>
            </a:r>
            <a:r>
              <a:rPr lang="zh-CN" altLang="en-US" dirty="0"/>
              <a:t>表示为可写</a:t>
            </a:r>
            <a:endParaRPr lang="en-US" altLang="zh-CN" dirty="0"/>
          </a:p>
          <a:p>
            <a:pPr lvl="1"/>
            <a:r>
              <a:rPr lang="zh-CN" altLang="en-US" dirty="0"/>
              <a:t>初始值</a:t>
            </a:r>
            <a:r>
              <a:rPr lang="zh-CN" altLang="en-US" dirty="0">
                <a:sym typeface="Wingdings" pitchFamily="2" charset="2"/>
              </a:rPr>
              <a:t>：</a:t>
            </a:r>
            <a:r>
              <a:rPr lang="en-US" altLang="zh-CN" dirty="0">
                <a:sym typeface="Wingdings" pitchFamily="2" charset="2"/>
              </a:rPr>
              <a:t>0X01000000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8965EAD-9067-1549-8C43-9AF022C79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读写锁的实现</a:t>
            </a:r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EF45EAFC-77D1-E54D-BA7D-2FAF46962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09" y="3429000"/>
            <a:ext cx="7709983" cy="26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2652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游戏机&#10;&#10;描述已自动生成">
            <a:extLst>
              <a:ext uri="{FF2B5EF4-FFF2-40B4-BE49-F238E27FC236}">
                <a16:creationId xmlns:a16="http://schemas.microsoft.com/office/drawing/2014/main" id="{A7751DB8-66A5-5241-90BF-D2ECB8407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9" y="1680411"/>
            <a:ext cx="8241323" cy="4161867"/>
          </a:xfrm>
          <a:noFill/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B97A616-B5EB-784E-8779-E7F682675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zh-CN" altLang="en-US" dirty="0"/>
              <a:t>写锁</a:t>
            </a:r>
          </a:p>
        </p:txBody>
      </p:sp>
    </p:spTree>
    <p:extLst>
      <p:ext uri="{BB962C8B-B14F-4D97-AF65-F5344CB8AC3E}">
        <p14:creationId xmlns:p14="http://schemas.microsoft.com/office/powerpoint/2010/main" val="2665957197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F3C166-F59F-EB4E-90CD-2CC6240F3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1501401"/>
            <a:ext cx="8241323" cy="4985169"/>
          </a:xfrm>
        </p:spPr>
        <p:txBody>
          <a:bodyPr/>
          <a:lstStyle/>
          <a:p>
            <a:r>
              <a:rPr kumimoji="1" lang="zh-CN" altLang="en-US" dirty="0"/>
              <a:t>一种“写操作”优先的锁</a:t>
            </a:r>
            <a:endParaRPr kumimoji="1" lang="en-US" altLang="zh-CN" dirty="0"/>
          </a:p>
          <a:p>
            <a:pPr lvl="1"/>
            <a:r>
              <a:rPr lang="zh-CN" altLang="en-US" dirty="0"/>
              <a:t>解决普通</a:t>
            </a:r>
            <a:r>
              <a:rPr lang="en-US" altLang="zh-CN" dirty="0" err="1"/>
              <a:t>read_lock</a:t>
            </a:r>
            <a:r>
              <a:rPr lang="zh-CN" altLang="en-US" dirty="0"/>
              <a:t>读写优先级相同的问题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实现机制</a:t>
            </a:r>
            <a:endParaRPr kumimoji="1" lang="en-US" altLang="zh-CN" dirty="0"/>
          </a:p>
          <a:p>
            <a:pPr lvl="1"/>
            <a:r>
              <a:rPr lang="zh-CN" altLang="en-US" dirty="0"/>
              <a:t>锁带序列号，每次写时加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读数据前后判断序列号是否变化，有变化则重试</a:t>
            </a:r>
            <a:endParaRPr lang="en-US" altLang="zh-CN" dirty="0"/>
          </a:p>
          <a:p>
            <a:pPr lvl="1"/>
            <a:r>
              <a:rPr lang="zh-CN" altLang="en-US" dirty="0"/>
              <a:t>并发写会使读操作循环重复，直到写锁已释放 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使用范围</a:t>
            </a:r>
            <a:endParaRPr kumimoji="1" lang="en-US" altLang="zh-CN" dirty="0"/>
          </a:p>
          <a:p>
            <a:pPr lvl="1"/>
            <a:r>
              <a:rPr lang="zh-CN" altLang="en-US" dirty="0"/>
              <a:t>大量读、少量写</a:t>
            </a:r>
            <a:endParaRPr lang="en-US" altLang="zh-CN" dirty="0"/>
          </a:p>
          <a:p>
            <a:pPr lvl="1"/>
            <a:r>
              <a:rPr kumimoji="1" lang="zh-CN" altLang="en-US" dirty="0"/>
              <a:t>优先写操作，避免读操作阻塞写操作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典型场景：</a:t>
            </a:r>
            <a:r>
              <a:rPr kumimoji="1" lang="en-US" altLang="zh-CN" dirty="0"/>
              <a:t>jiffies</a:t>
            </a:r>
            <a:r>
              <a:rPr kumimoji="1" lang="zh-CN" altLang="en-US" dirty="0"/>
              <a:t>变量的更新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15834F0-2CF6-D249-80A4-839DC02D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seqlock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831669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E161754-3BDD-0940-8D2E-513CCACA6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使用与开销</a:t>
            </a:r>
            <a:endParaRPr kumimoji="1" lang="en-US" altLang="zh-CN" dirty="0"/>
          </a:p>
          <a:p>
            <a:pPr lvl="1"/>
            <a:r>
              <a:rPr lang="zh-CN" altLang="en-US" dirty="0"/>
              <a:t>读者在读取数据前后，需要两次加锁获取锁</a:t>
            </a:r>
            <a:endParaRPr lang="en-US" altLang="zh-CN" dirty="0"/>
          </a:p>
          <a:p>
            <a:pPr lvl="1"/>
            <a:r>
              <a:rPr kumimoji="1" lang="zh-CN" altLang="en-US" dirty="0"/>
              <a:t>对前后获取锁的</a:t>
            </a:r>
            <a:r>
              <a:rPr kumimoji="1" lang="en-US" altLang="zh-CN" dirty="0"/>
              <a:t>seq</a:t>
            </a:r>
            <a:r>
              <a:rPr kumimoji="1" lang="zh-CN" altLang="en-US" dirty="0"/>
              <a:t>进行比较，值相等判断加锁成功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03C3D8D-30AB-6742-9B28-0CBA2DB8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Seqlock</a:t>
            </a:r>
            <a:r>
              <a:rPr kumimoji="1" lang="zh-CN" altLang="en-US" dirty="0"/>
              <a:t>使用示例</a:t>
            </a:r>
          </a:p>
        </p:txBody>
      </p:sp>
      <p:pic>
        <p:nvPicPr>
          <p:cNvPr id="5" name="图片 4" descr="图片包含 游戏机, 刀, 桌子&#10;&#10;描述已自动生成">
            <a:extLst>
              <a:ext uri="{FF2B5EF4-FFF2-40B4-BE49-F238E27FC236}">
                <a16:creationId xmlns:a16="http://schemas.microsoft.com/office/drawing/2014/main" id="{5E1E1054-8C79-0C45-BEAA-EB895A4C2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17" y="3229594"/>
            <a:ext cx="6411966" cy="15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9388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0BED3F-6B23-3D46-BB6D-AA6E783D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锁的弊端</a:t>
            </a:r>
            <a:endParaRPr kumimoji="1" lang="en-US" altLang="zh-CN" dirty="0"/>
          </a:p>
          <a:p>
            <a:pPr lvl="1"/>
            <a:r>
              <a:rPr lang="zh-CN" altLang="en-US" dirty="0"/>
              <a:t>读写锁比常规锁更快，但获取读锁仍然开销昂贵</a:t>
            </a:r>
            <a:endParaRPr lang="en-US" altLang="zh-CN" dirty="0"/>
          </a:p>
          <a:p>
            <a:pPr lvl="1"/>
            <a:r>
              <a:rPr lang="zh-CN" altLang="en-US" dirty="0"/>
              <a:t>导致忙等、阻塞</a:t>
            </a:r>
            <a:endParaRPr lang="en-US" altLang="zh-CN" dirty="0"/>
          </a:p>
          <a:p>
            <a:pPr lvl="1"/>
            <a:r>
              <a:rPr lang="zh-CN" altLang="en-US" dirty="0"/>
              <a:t>持有锁时间长时，所有的读者仍然需要等待</a:t>
            </a:r>
            <a:endParaRPr lang="en-US" altLang="zh-CN" dirty="0"/>
          </a:p>
          <a:p>
            <a:pPr lvl="1"/>
            <a:r>
              <a:rPr lang="zh-CN" altLang="en-US" dirty="0"/>
              <a:t>当涉及到对时间敏感的操作时，不好采用 </a:t>
            </a:r>
          </a:p>
          <a:p>
            <a:pPr lvl="1"/>
            <a:r>
              <a:rPr lang="zh-CN" altLang="en-US" dirty="0"/>
              <a:t>可扩展性差 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改进思路：</a:t>
            </a:r>
            <a:r>
              <a:rPr lang="en-US" altLang="zh-CN" dirty="0"/>
              <a:t>lock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</a:p>
          <a:p>
            <a:pPr lvl="1"/>
            <a:r>
              <a:rPr lang="zh-CN" altLang="en-US" dirty="0"/>
              <a:t>破除并发冲突的资源共享条件</a:t>
            </a:r>
            <a:endParaRPr lang="en-US" altLang="zh-CN" dirty="0"/>
          </a:p>
          <a:p>
            <a:pPr lvl="2"/>
            <a:r>
              <a:rPr lang="zh-CN" altLang="en-US" dirty="0"/>
              <a:t>读者和写者分别访问共享数据的不同版本</a:t>
            </a:r>
            <a:endParaRPr lang="en-US" altLang="zh-CN" dirty="0"/>
          </a:p>
          <a:p>
            <a:pPr lvl="2"/>
            <a:r>
              <a:rPr lang="zh-CN" altLang="en-US" dirty="0"/>
              <a:t>用空间换时间，借用至数据库设计理念 </a:t>
            </a:r>
          </a:p>
          <a:p>
            <a:pPr lvl="1"/>
            <a:r>
              <a:rPr lang="zh-CN" altLang="en-US" dirty="0"/>
              <a:t>完全消除锁 </a:t>
            </a:r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A6315DB-B057-0544-A5D7-6E207829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RCU</a:t>
            </a:r>
            <a:r>
              <a:rPr kumimoji="1" lang="zh-CN" altLang="en-US" dirty="0"/>
              <a:t>锁（</a:t>
            </a:r>
            <a:r>
              <a:rPr kumimoji="1" lang="en-US" altLang="zh-CN" dirty="0"/>
              <a:t>Read-Copy</a:t>
            </a:r>
            <a:r>
              <a:rPr kumimoji="1" lang="zh-CN" altLang="en-US" dirty="0"/>
              <a:t> </a:t>
            </a:r>
            <a:r>
              <a:rPr kumimoji="1" lang="en-US" altLang="zh-CN" dirty="0"/>
              <a:t>Update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237671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2A9612-821F-6E44-8684-E0AACB8B4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并发冲突的定义</a:t>
            </a:r>
            <a:endParaRPr kumimoji="1" lang="en-US" altLang="zh-CN" dirty="0"/>
          </a:p>
          <a:p>
            <a:pPr lvl="1"/>
            <a:r>
              <a:rPr lang="zh-CN" altLang="en-US" dirty="0"/>
              <a:t>两个或两个以上执行主体对共享资源的冲突性竞争访问</a:t>
            </a:r>
            <a:endParaRPr lang="en-US" altLang="zh-CN" dirty="0"/>
          </a:p>
          <a:p>
            <a:pPr lvl="1"/>
            <a:r>
              <a:rPr lang="zh-CN" altLang="en-US" dirty="0"/>
              <a:t>导致执行结果不可预知，甚至对系统运行产生破坏性影响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产生并发冲突的三个条件</a:t>
            </a:r>
            <a:endParaRPr kumimoji="1" lang="en-US" altLang="zh-CN" dirty="0"/>
          </a:p>
          <a:p>
            <a:pPr lvl="1"/>
            <a:r>
              <a:rPr lang="zh-CN" altLang="en-US" dirty="0"/>
              <a:t>资源共享条件</a:t>
            </a:r>
            <a:endParaRPr lang="en-US" altLang="zh-CN" dirty="0"/>
          </a:p>
          <a:p>
            <a:pPr lvl="2"/>
            <a:r>
              <a:rPr lang="zh-CN" altLang="en-US" dirty="0"/>
              <a:t>内存、</a:t>
            </a:r>
            <a:r>
              <a:rPr lang="en-US" altLang="zh-CN" dirty="0"/>
              <a:t>I/O</a:t>
            </a:r>
            <a:r>
              <a:rPr lang="zh-CN" altLang="en-US" dirty="0"/>
              <a:t>设备端口、寄存器、缓冲区等</a:t>
            </a:r>
            <a:endParaRPr lang="en-US" altLang="zh-CN" dirty="0"/>
          </a:p>
          <a:p>
            <a:pPr lvl="1"/>
            <a:r>
              <a:rPr kumimoji="1" lang="zh-CN" altLang="en-US" dirty="0"/>
              <a:t>时间重叠条件</a:t>
            </a:r>
            <a:endParaRPr kumimoji="1" lang="en-US" altLang="zh-CN" dirty="0"/>
          </a:p>
          <a:p>
            <a:pPr marL="844083" lvl="2" indent="0">
              <a:buNone/>
            </a:pPr>
            <a:r>
              <a:rPr kumimoji="1" lang="zh-CN" altLang="en-US" dirty="0"/>
              <a:t>同时对一块内存或硬盘进行读写</a:t>
            </a:r>
            <a:endParaRPr kumimoji="1" lang="en-US" altLang="zh-CN" dirty="0"/>
          </a:p>
          <a:p>
            <a:pPr lvl="1"/>
            <a:r>
              <a:rPr lang="zh-CN" altLang="en-US" dirty="0"/>
              <a:t>状态更改条件：至少一个访问改变资源状态或影响其他访问结果</a:t>
            </a:r>
            <a:endParaRPr lang="en-US" altLang="zh-CN" dirty="0"/>
          </a:p>
          <a:p>
            <a:pPr lvl="2"/>
            <a:r>
              <a:rPr kumimoji="1" lang="zh-CN" altLang="en-US" dirty="0"/>
              <a:t>内存单元：运行多个并发读，但不允许并发读写或并发写</a:t>
            </a:r>
            <a:endParaRPr kumimoji="1" lang="en-US" altLang="zh-CN" dirty="0"/>
          </a:p>
          <a:p>
            <a:pPr lvl="2"/>
            <a:r>
              <a:rPr lang="en-US" altLang="zh-CN" dirty="0"/>
              <a:t>I/O</a:t>
            </a:r>
            <a:r>
              <a:rPr lang="zh-CN" altLang="en-US" dirty="0"/>
              <a:t>设备端口：不允许多个并发读；读</a:t>
            </a:r>
            <a:r>
              <a:rPr lang="en-US" altLang="zh-CN" dirty="0"/>
              <a:t>I/O</a:t>
            </a:r>
            <a:r>
              <a:rPr lang="zh-CN" altLang="en-US" dirty="0"/>
              <a:t>端口可能会改变</a:t>
            </a:r>
            <a:r>
              <a:rPr lang="en-US" altLang="zh-CN" dirty="0"/>
              <a:t>I/O</a:t>
            </a:r>
            <a:r>
              <a:rPr lang="zh-CN" altLang="en-US" dirty="0"/>
              <a:t>状态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FAD008C-BAFC-6345-A6BC-F3B6D76C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并发冲突</a:t>
            </a:r>
          </a:p>
        </p:txBody>
      </p:sp>
    </p:spTree>
    <p:extLst>
      <p:ext uri="{BB962C8B-B14F-4D97-AF65-F5344CB8AC3E}">
        <p14:creationId xmlns:p14="http://schemas.microsoft.com/office/powerpoint/2010/main" val="2820943995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BCE607-1152-054C-A411-7929B3ABD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适用场景</a:t>
            </a:r>
            <a:endParaRPr lang="en-US" altLang="zh-CN" dirty="0"/>
          </a:p>
          <a:p>
            <a:pPr lvl="1"/>
            <a:r>
              <a:rPr lang="zh-CN" altLang="en-US" dirty="0"/>
              <a:t>数据动态分配且被指针访问，典型为链表</a:t>
            </a:r>
            <a:endParaRPr lang="en-US" altLang="zh-CN" dirty="0"/>
          </a:p>
          <a:p>
            <a:pPr lvl="1"/>
            <a:r>
              <a:rPr lang="en" altLang="zh-CN" dirty="0"/>
              <a:t>RCU</a:t>
            </a:r>
            <a:r>
              <a:rPr lang="zh-CN" altLang="en-US" dirty="0"/>
              <a:t>保护的临界区内不能睡眠 </a:t>
            </a:r>
          </a:p>
          <a:p>
            <a:pPr lvl="1"/>
            <a:endParaRPr kumimoji="1" lang="en-US" altLang="zh-CN" dirty="0"/>
          </a:p>
          <a:p>
            <a:r>
              <a:rPr lang="zh-CN" altLang="en-US" dirty="0"/>
              <a:t>设计思想：数据的读版本和写版本分离</a:t>
            </a:r>
            <a:endParaRPr lang="en-US" altLang="zh-CN" dirty="0"/>
          </a:p>
          <a:p>
            <a:pPr lvl="1"/>
            <a:r>
              <a:rPr lang="zh-CN" altLang="en-US" dirty="0"/>
              <a:t>写者创建数据的新版本，原子性的交换新旧数据版本</a:t>
            </a:r>
            <a:endParaRPr lang="en-US" altLang="zh-CN" dirty="0"/>
          </a:p>
          <a:p>
            <a:pPr lvl="1"/>
            <a:r>
              <a:rPr lang="zh-CN" altLang="en-US" dirty="0"/>
              <a:t>已有的读者仍然使用旧版本，新读者采用新版本</a:t>
            </a:r>
            <a:endParaRPr lang="en-US" altLang="zh-CN" dirty="0"/>
          </a:p>
          <a:p>
            <a:pPr lvl="1"/>
            <a:r>
              <a:rPr lang="zh-CN" altLang="en-US" dirty="0"/>
              <a:t>老的版本通过垃圾收集方式</a:t>
            </a:r>
            <a:r>
              <a:rPr lang="en-US" altLang="zh-CN" dirty="0"/>
              <a:t>(</a:t>
            </a:r>
            <a:r>
              <a:rPr lang="en" altLang="zh-CN" dirty="0"/>
              <a:t>garbage collect)</a:t>
            </a:r>
            <a:r>
              <a:rPr lang="zh-CN" altLang="en-US" dirty="0"/>
              <a:t>回收 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优势：没有锁，也没有死锁</a:t>
            </a:r>
            <a:endParaRPr kumimoji="1" lang="en-US" altLang="zh-CN" dirty="0"/>
          </a:p>
          <a:p>
            <a:pPr lvl="1"/>
            <a:r>
              <a:rPr lang="zh-CN" altLang="en-US" dirty="0"/>
              <a:t>读者不会阻塞</a:t>
            </a:r>
            <a:endParaRPr lang="en-US" altLang="zh-CN" dirty="0"/>
          </a:p>
          <a:p>
            <a:pPr lvl="1"/>
            <a:r>
              <a:rPr kumimoji="1" lang="zh-CN" altLang="en-US" dirty="0"/>
              <a:t>写者更新数据时也不会阻塞</a:t>
            </a:r>
            <a:endParaRPr kumimoji="1" lang="en-US" altLang="zh-CN" dirty="0"/>
          </a:p>
          <a:p>
            <a:pPr lvl="1"/>
            <a:r>
              <a:rPr lang="zh-CN" altLang="en-US" dirty="0"/>
              <a:t>开销：需要垃圾回收（</a:t>
            </a:r>
            <a:r>
              <a:rPr lang="en-US" altLang="zh-CN" dirty="0"/>
              <a:t>GC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BEA028-C2C7-A142-B9A1-D9880E9F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RCU</a:t>
            </a:r>
            <a:r>
              <a:rPr kumimoji="1" lang="zh-CN" altLang="en-US" dirty="0"/>
              <a:t>锁</a:t>
            </a:r>
          </a:p>
        </p:txBody>
      </p:sp>
    </p:spTree>
    <p:extLst>
      <p:ext uri="{BB962C8B-B14F-4D97-AF65-F5344CB8AC3E}">
        <p14:creationId xmlns:p14="http://schemas.microsoft.com/office/powerpoint/2010/main" val="2435961102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E4001F-5A5D-2841-8DB4-4BDCA2812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378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en-US" altLang="zh-CN" dirty="0"/>
              <a:t>RCU</a:t>
            </a:r>
            <a:r>
              <a:rPr kumimoji="1" lang="zh-CN" altLang="en-US" dirty="0"/>
              <a:t>锁链表删除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6C52D4-0DB8-486D-BFEC-EB2846F6D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989" y="1831820"/>
            <a:ext cx="4050323" cy="4254012"/>
          </a:xfrm>
        </p:spPr>
        <p:txBody>
          <a:bodyPr/>
          <a:lstStyle/>
          <a:p>
            <a:r>
              <a:rPr lang="en-US" altLang="zh-CN" sz="2215" dirty="0"/>
              <a:t>1</a:t>
            </a:r>
            <a:r>
              <a:rPr lang="zh-CN" altLang="en-US" sz="2215" dirty="0"/>
              <a:t>、进程</a:t>
            </a:r>
            <a:r>
              <a:rPr lang="en-US" altLang="zh-CN" sz="2215" dirty="0"/>
              <a:t>p</a:t>
            </a:r>
            <a:r>
              <a:rPr lang="zh-CN" altLang="en-US" sz="2215" dirty="0"/>
              <a:t>访问链表元素</a:t>
            </a:r>
            <a:endParaRPr lang="en-US" altLang="zh-CN" sz="2215" dirty="0"/>
          </a:p>
          <a:p>
            <a:endParaRPr lang="en-US" sz="2215" dirty="0"/>
          </a:p>
          <a:p>
            <a:endParaRPr lang="en-US" sz="2215" dirty="0"/>
          </a:p>
          <a:p>
            <a:r>
              <a:rPr lang="en-US" altLang="zh-CN" sz="2215" dirty="0"/>
              <a:t>2</a:t>
            </a:r>
            <a:r>
              <a:rPr lang="zh-CN" altLang="en-US" sz="2215" dirty="0"/>
              <a:t>、更新链表的指针，绕开（</a:t>
            </a:r>
            <a:r>
              <a:rPr lang="en-US" altLang="zh-CN" sz="2215" dirty="0"/>
              <a:t>5</a:t>
            </a:r>
            <a:r>
              <a:rPr lang="zh-CN" altLang="en-US" sz="2215" dirty="0"/>
              <a:t>，</a:t>
            </a:r>
            <a:r>
              <a:rPr lang="en-US" altLang="zh-CN" sz="2215" dirty="0"/>
              <a:t>6</a:t>
            </a:r>
            <a:r>
              <a:rPr lang="zh-CN" altLang="en-US" sz="2215" dirty="0"/>
              <a:t>，</a:t>
            </a:r>
            <a:r>
              <a:rPr lang="en-US" altLang="zh-CN" sz="2215" dirty="0"/>
              <a:t>7</a:t>
            </a:r>
            <a:r>
              <a:rPr lang="zh-CN" altLang="en-US" sz="2215" dirty="0"/>
              <a:t>）元素，但进程</a:t>
            </a:r>
            <a:r>
              <a:rPr lang="en-US" altLang="zh-CN" sz="2215" dirty="0"/>
              <a:t>p</a:t>
            </a:r>
            <a:r>
              <a:rPr lang="zh-CN" altLang="en-US" sz="2215" dirty="0"/>
              <a:t>仍然可访问（</a:t>
            </a:r>
            <a:r>
              <a:rPr lang="en-US" altLang="zh-CN" sz="2215" dirty="0"/>
              <a:t>5</a:t>
            </a:r>
            <a:r>
              <a:rPr lang="zh-CN" altLang="en-US" sz="2215" dirty="0"/>
              <a:t>，</a:t>
            </a:r>
            <a:r>
              <a:rPr lang="en-US" altLang="zh-CN" sz="2215" dirty="0"/>
              <a:t>6</a:t>
            </a:r>
            <a:r>
              <a:rPr lang="zh-CN" altLang="en-US" sz="2215" dirty="0"/>
              <a:t>，</a:t>
            </a:r>
            <a:r>
              <a:rPr lang="en-US" altLang="zh-CN" sz="2215" dirty="0"/>
              <a:t>7</a:t>
            </a:r>
            <a:r>
              <a:rPr lang="zh-CN" altLang="en-US" sz="2215" dirty="0"/>
              <a:t>）元素</a:t>
            </a:r>
            <a:endParaRPr lang="en-US" altLang="zh-CN" sz="2215" dirty="0"/>
          </a:p>
          <a:p>
            <a:endParaRPr lang="en-US" sz="2215" dirty="0"/>
          </a:p>
          <a:p>
            <a:endParaRPr lang="en-US" sz="2215" dirty="0"/>
          </a:p>
          <a:p>
            <a:r>
              <a:rPr lang="en-US" altLang="zh-CN" sz="2215" dirty="0"/>
              <a:t>3</a:t>
            </a:r>
            <a:r>
              <a:rPr lang="zh-CN" altLang="en-US" sz="2215" dirty="0"/>
              <a:t>、进程</a:t>
            </a:r>
            <a:r>
              <a:rPr lang="en-US" altLang="zh-CN" sz="2215" dirty="0"/>
              <a:t>p</a:t>
            </a:r>
            <a:r>
              <a:rPr lang="zh-CN" altLang="en-US" sz="2215" dirty="0"/>
              <a:t>不再访问链表元素，回收（</a:t>
            </a:r>
            <a:r>
              <a:rPr lang="en-US" altLang="zh-CN" sz="2215" dirty="0"/>
              <a:t>5</a:t>
            </a:r>
            <a:r>
              <a:rPr lang="zh-CN" altLang="en-US" sz="2215" dirty="0"/>
              <a:t>，</a:t>
            </a:r>
            <a:r>
              <a:rPr lang="en-US" altLang="zh-CN" sz="2215" dirty="0"/>
              <a:t>6</a:t>
            </a:r>
            <a:r>
              <a:rPr lang="zh-CN" altLang="en-US" sz="2215" dirty="0"/>
              <a:t>，</a:t>
            </a:r>
            <a:r>
              <a:rPr lang="en-US" altLang="zh-CN" sz="2215" dirty="0"/>
              <a:t>7</a:t>
            </a:r>
            <a:r>
              <a:rPr lang="zh-CN" altLang="en-US" sz="2215" dirty="0"/>
              <a:t>）元素</a:t>
            </a:r>
            <a:endParaRPr lang="en-US" sz="2215" dirty="0"/>
          </a:p>
        </p:txBody>
      </p:sp>
      <p:pic>
        <p:nvPicPr>
          <p:cNvPr id="5" name="内容占位符 4" descr="图片包含 游戏机, 钟表&#10;&#10;描述已自动生成">
            <a:extLst>
              <a:ext uri="{FF2B5EF4-FFF2-40B4-BE49-F238E27FC236}">
                <a16:creationId xmlns:a16="http://schemas.microsoft.com/office/drawing/2014/main" id="{385C0632-9F10-2146-AF28-793A5D3F9B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39" y="1831820"/>
            <a:ext cx="4050323" cy="3726296"/>
          </a:xfrm>
          <a:noFill/>
        </p:spPr>
      </p:pic>
    </p:spTree>
    <p:extLst>
      <p:ext uri="{BB962C8B-B14F-4D97-AF65-F5344CB8AC3E}">
        <p14:creationId xmlns:p14="http://schemas.microsoft.com/office/powerpoint/2010/main" val="4277163986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848C9D1-CF3A-E04A-8050-BFF67383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378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en-US" altLang="zh-CN" dirty="0"/>
              <a:t>RCU</a:t>
            </a:r>
            <a:r>
              <a:rPr kumimoji="1" lang="zh-CN" altLang="en-US" dirty="0"/>
              <a:t>锁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链表更改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D164C0-7570-47DD-803B-908CB6881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339" y="1567962"/>
            <a:ext cx="4050323" cy="4254012"/>
          </a:xfrm>
        </p:spPr>
        <p:txBody>
          <a:bodyPr/>
          <a:lstStyle/>
          <a:p>
            <a:r>
              <a:rPr lang="en-US" altLang="zh-CN" sz="2215" dirty="0"/>
              <a:t>1</a:t>
            </a:r>
            <a:r>
              <a:rPr lang="zh-CN" altLang="en-US" sz="2215" dirty="0"/>
              <a:t>、进程</a:t>
            </a:r>
            <a:r>
              <a:rPr lang="en-US" altLang="zh-CN" sz="2215" dirty="0"/>
              <a:t>p</a:t>
            </a:r>
            <a:r>
              <a:rPr lang="zh-CN" altLang="en-US" sz="2215" dirty="0"/>
              <a:t>访问链表元素</a:t>
            </a:r>
            <a:endParaRPr lang="en-US" altLang="zh-CN" sz="2215" dirty="0"/>
          </a:p>
          <a:p>
            <a:endParaRPr lang="en-US" sz="2215" dirty="0"/>
          </a:p>
          <a:p>
            <a:endParaRPr lang="en-US" sz="2215" dirty="0"/>
          </a:p>
          <a:p>
            <a:r>
              <a:rPr lang="en-US" altLang="zh-CN" sz="2215" dirty="0"/>
              <a:t>2</a:t>
            </a:r>
            <a:r>
              <a:rPr lang="zh-CN" altLang="en-US" sz="2215" dirty="0"/>
              <a:t>、进程</a:t>
            </a:r>
            <a:r>
              <a:rPr lang="en-US" altLang="zh-CN" sz="2215" dirty="0"/>
              <a:t>q</a:t>
            </a:r>
            <a:r>
              <a:rPr lang="zh-CN" altLang="en-US" sz="2215" dirty="0"/>
              <a:t>需要更新链表元素，分配一个链表元素的存储空间</a:t>
            </a:r>
            <a:endParaRPr lang="en-US" altLang="zh-CN" sz="2215" dirty="0"/>
          </a:p>
          <a:p>
            <a:endParaRPr lang="en-US" sz="2215" dirty="0"/>
          </a:p>
          <a:p>
            <a:endParaRPr lang="en-US" sz="2215" dirty="0"/>
          </a:p>
          <a:p>
            <a:r>
              <a:rPr lang="en-US" altLang="zh-CN" sz="2215" dirty="0"/>
              <a:t>3</a:t>
            </a:r>
            <a:r>
              <a:rPr lang="zh-CN" altLang="en-US" sz="2215" dirty="0"/>
              <a:t>、进程</a:t>
            </a:r>
            <a:r>
              <a:rPr lang="en-US" altLang="zh-CN" sz="2215" dirty="0"/>
              <a:t>q</a:t>
            </a:r>
            <a:r>
              <a:rPr lang="zh-CN" altLang="en-US" sz="2215" dirty="0"/>
              <a:t>拷贝一份副本</a:t>
            </a:r>
            <a:endParaRPr lang="en-US" sz="2215" dirty="0"/>
          </a:p>
        </p:txBody>
      </p:sp>
      <p:pic>
        <p:nvPicPr>
          <p:cNvPr id="5" name="内容占位符 4" descr="图片包含 建筑, 钟表, 标志, 许多&#10;&#10;描述已自动生成">
            <a:extLst>
              <a:ext uri="{FF2B5EF4-FFF2-40B4-BE49-F238E27FC236}">
                <a16:creationId xmlns:a16="http://schemas.microsoft.com/office/drawing/2014/main" id="{FADE2AA3-5C4A-F64E-8F0D-62CFCC33A0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626" y="1567962"/>
            <a:ext cx="3445749" cy="4254012"/>
          </a:xfrm>
          <a:noFill/>
        </p:spPr>
      </p:pic>
    </p:spTree>
    <p:extLst>
      <p:ext uri="{BB962C8B-B14F-4D97-AF65-F5344CB8AC3E}">
        <p14:creationId xmlns:p14="http://schemas.microsoft.com/office/powerpoint/2010/main" val="23137262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205A7F-3221-0748-96F0-81DA19AC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378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en-US" altLang="zh-CN" dirty="0"/>
              <a:t>RCU</a:t>
            </a:r>
            <a:r>
              <a:rPr kumimoji="1" lang="zh-CN" altLang="en-US" dirty="0"/>
              <a:t>锁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链表更改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99BF187-78B1-4585-A475-7FE8E0FB0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339" y="1567962"/>
            <a:ext cx="4050323" cy="4254012"/>
          </a:xfrm>
        </p:spPr>
        <p:txBody>
          <a:bodyPr/>
          <a:lstStyle/>
          <a:p>
            <a:r>
              <a:rPr lang="en-US" altLang="zh-CN" sz="2215" dirty="0"/>
              <a:t>4</a:t>
            </a:r>
            <a:r>
              <a:rPr lang="zh-CN" altLang="en-US" sz="2215" dirty="0"/>
              <a:t>、进程</a:t>
            </a:r>
            <a:r>
              <a:rPr lang="en-US" altLang="zh-CN" sz="2215" dirty="0"/>
              <a:t>q</a:t>
            </a:r>
            <a:r>
              <a:rPr lang="zh-CN" altLang="en-US" sz="2215" dirty="0"/>
              <a:t>将副本内容进行更新</a:t>
            </a:r>
            <a:endParaRPr lang="en-US" altLang="zh-CN" sz="2215" dirty="0"/>
          </a:p>
          <a:p>
            <a:endParaRPr lang="en-US" sz="2215" dirty="0"/>
          </a:p>
          <a:p>
            <a:endParaRPr lang="en-US" sz="2215" dirty="0"/>
          </a:p>
          <a:p>
            <a:r>
              <a:rPr lang="en-US" altLang="zh-CN" sz="2215" dirty="0"/>
              <a:t>5</a:t>
            </a:r>
            <a:r>
              <a:rPr lang="zh-CN" altLang="en-US" sz="2215" dirty="0"/>
              <a:t>、更新链表指针，将跟新后的元素链入链表</a:t>
            </a:r>
            <a:endParaRPr lang="en-US" altLang="zh-CN" sz="2215" dirty="0"/>
          </a:p>
          <a:p>
            <a:endParaRPr lang="en-US" sz="2215" dirty="0"/>
          </a:p>
          <a:p>
            <a:endParaRPr lang="en-US" sz="2215" dirty="0"/>
          </a:p>
          <a:p>
            <a:r>
              <a:rPr lang="en-US" altLang="zh-CN" sz="2215" dirty="0"/>
              <a:t>6</a:t>
            </a:r>
            <a:r>
              <a:rPr lang="zh-CN" altLang="en-US" sz="2215" dirty="0"/>
              <a:t>、删除旧的元素</a:t>
            </a:r>
            <a:endParaRPr lang="en-US" sz="2215" dirty="0"/>
          </a:p>
          <a:p>
            <a:endParaRPr lang="en-US" sz="2215" dirty="0"/>
          </a:p>
        </p:txBody>
      </p:sp>
      <p:pic>
        <p:nvPicPr>
          <p:cNvPr id="5" name="内容占位符 4" descr="图片包含 游戏机, 钟表&#10;&#10;描述已自动生成">
            <a:extLst>
              <a:ext uri="{FF2B5EF4-FFF2-40B4-BE49-F238E27FC236}">
                <a16:creationId xmlns:a16="http://schemas.microsoft.com/office/drawing/2014/main" id="{35E09EDE-8838-FB4F-9846-0AE079CCBE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56" y="1567962"/>
            <a:ext cx="3488288" cy="4254012"/>
          </a:xfrm>
          <a:noFill/>
        </p:spPr>
      </p:pic>
    </p:spTree>
    <p:extLst>
      <p:ext uri="{BB962C8B-B14F-4D97-AF65-F5344CB8AC3E}">
        <p14:creationId xmlns:p14="http://schemas.microsoft.com/office/powerpoint/2010/main" val="3690694017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50C2AA1-6596-024F-A8E7-154AC8854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读者相关</a:t>
            </a:r>
            <a:endParaRPr kumimoji="1" lang="en-US" altLang="zh-CN" dirty="0"/>
          </a:p>
          <a:p>
            <a:pPr lvl="1"/>
            <a:r>
              <a:rPr lang="en-US" altLang="zh-CN" dirty="0" err="1"/>
              <a:t>rcu_read_lock</a:t>
            </a:r>
            <a:r>
              <a:rPr lang="en-US" altLang="zh-CN" dirty="0"/>
              <a:t>:</a:t>
            </a:r>
            <a:r>
              <a:rPr lang="zh-CN" altLang="en-US" dirty="0"/>
              <a:t>读者进临界区加锁</a:t>
            </a:r>
            <a:endParaRPr lang="en-US" altLang="zh-CN" dirty="0"/>
          </a:p>
          <a:p>
            <a:pPr lvl="1"/>
            <a:r>
              <a:rPr lang="en-US" altLang="zh-CN" dirty="0" err="1"/>
              <a:t>rcu_read_unlock</a:t>
            </a:r>
            <a:r>
              <a:rPr lang="en-US" altLang="zh-CN" dirty="0"/>
              <a:t>:</a:t>
            </a:r>
            <a:r>
              <a:rPr lang="zh-CN" altLang="en-US" dirty="0"/>
              <a:t>读者出临界区解锁</a:t>
            </a:r>
            <a:endParaRPr lang="en-US" altLang="zh-CN" dirty="0"/>
          </a:p>
          <a:p>
            <a:pPr lvl="1"/>
            <a:r>
              <a:rPr lang="en-US" altLang="zh-CN" dirty="0" err="1"/>
              <a:t>rcu_dereference</a:t>
            </a:r>
            <a:r>
              <a:rPr lang="en-US" altLang="zh-CN" dirty="0"/>
              <a:t>:</a:t>
            </a:r>
            <a:r>
              <a:rPr lang="zh-CN" altLang="en-US" dirty="0"/>
              <a:t>获取被</a:t>
            </a:r>
            <a:r>
              <a:rPr lang="en-US" altLang="zh-CN" dirty="0"/>
              <a:t>RCU</a:t>
            </a:r>
            <a:r>
              <a:rPr lang="zh-CN" altLang="en-US" dirty="0"/>
              <a:t>机制保护的指针 </a:t>
            </a:r>
          </a:p>
          <a:p>
            <a:pPr lvl="1"/>
            <a:endParaRPr lang="en-US" altLang="zh-CN" dirty="0"/>
          </a:p>
          <a:p>
            <a:r>
              <a:rPr kumimoji="1" lang="zh-CN" altLang="en-US" dirty="0"/>
              <a:t>写者相关</a:t>
            </a:r>
            <a:endParaRPr kumimoji="1" lang="en-US" altLang="zh-CN" dirty="0"/>
          </a:p>
          <a:p>
            <a:pPr lvl="1"/>
            <a:r>
              <a:rPr lang="en" altLang="zh-CN" dirty="0" err="1"/>
              <a:t>rcu_assign_pointer</a:t>
            </a:r>
            <a:r>
              <a:rPr lang="en" altLang="zh-CN" dirty="0"/>
              <a:t>:</a:t>
            </a:r>
            <a:r>
              <a:rPr lang="zh-CN" altLang="en-US" dirty="0"/>
              <a:t>原子更新被</a:t>
            </a:r>
            <a:r>
              <a:rPr lang="en" altLang="zh-CN" dirty="0"/>
              <a:t>RCU</a:t>
            </a:r>
            <a:r>
              <a:rPr lang="zh-CN" altLang="en-US" dirty="0"/>
              <a:t>机制保护的指针 </a:t>
            </a:r>
          </a:p>
          <a:p>
            <a:pPr lvl="1"/>
            <a:endParaRPr lang="en-US" altLang="zh-CN" dirty="0"/>
          </a:p>
          <a:p>
            <a:r>
              <a:rPr kumimoji="1" lang="zh-CN" altLang="en-US" dirty="0"/>
              <a:t>回收相关</a:t>
            </a:r>
            <a:endParaRPr kumimoji="1" lang="en-US" altLang="zh-CN" dirty="0"/>
          </a:p>
          <a:p>
            <a:pPr lvl="1"/>
            <a:r>
              <a:rPr lang="en-US" altLang="zh-CN" dirty="0" err="1"/>
              <a:t>synchronize_rcu</a:t>
            </a:r>
            <a:r>
              <a:rPr lang="en-US" altLang="zh-CN" dirty="0"/>
              <a:t>:</a:t>
            </a:r>
            <a:r>
              <a:rPr lang="zh-CN" altLang="en-US" dirty="0"/>
              <a:t>阻塞，直到所有</a:t>
            </a:r>
            <a:r>
              <a:rPr lang="en-US" altLang="zh-CN" dirty="0"/>
              <a:t>CPU</a:t>
            </a:r>
            <a:r>
              <a:rPr lang="zh-CN" altLang="en-US" dirty="0"/>
              <a:t>已经退出</a:t>
            </a:r>
            <a:r>
              <a:rPr lang="en-US" altLang="zh-CN" dirty="0"/>
              <a:t>RCU</a:t>
            </a:r>
            <a:r>
              <a:rPr lang="zh-CN" altLang="en-US" dirty="0"/>
              <a:t>临 界区 </a:t>
            </a:r>
          </a:p>
          <a:p>
            <a:pPr lvl="1"/>
            <a:r>
              <a:rPr lang="en-US" altLang="zh-CN" dirty="0" err="1"/>
              <a:t>call_rcu</a:t>
            </a:r>
            <a:r>
              <a:rPr lang="en-US" altLang="zh-CN" dirty="0"/>
              <a:t>:</a:t>
            </a:r>
            <a:r>
              <a:rPr lang="zh-CN" altLang="en-US" dirty="0"/>
              <a:t>回收已经被删除的数据 </a:t>
            </a:r>
          </a:p>
          <a:p>
            <a:pPr lvl="1"/>
            <a:endParaRPr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6C4815-31A5-6C45-ACFC-66221A20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RCU</a:t>
            </a:r>
            <a:r>
              <a:rPr kumimoji="1" lang="zh-CN" altLang="en-US" dirty="0"/>
              <a:t>锁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342729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69ED79E-78E4-3C48-A30F-9F3C0B684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1501401"/>
            <a:ext cx="8241323" cy="4918700"/>
          </a:xfrm>
        </p:spPr>
        <p:txBody>
          <a:bodyPr/>
          <a:lstStyle/>
          <a:p>
            <a:r>
              <a:rPr kumimoji="1" lang="zh-CN" altLang="en-US" dirty="0"/>
              <a:t>访问清空</a:t>
            </a:r>
            <a:endParaRPr kumimoji="1" lang="en-US" altLang="zh-CN" dirty="0"/>
          </a:p>
          <a:p>
            <a:pPr lvl="1"/>
            <a:r>
              <a:rPr lang="zh-CN" altLang="en-US" dirty="0"/>
              <a:t>需要确认对数据的</a:t>
            </a:r>
            <a:r>
              <a:rPr lang="en-US" altLang="zh-CN" dirty="0"/>
              <a:t>reference</a:t>
            </a:r>
            <a:r>
              <a:rPr lang="zh-CN" altLang="en-US" dirty="0"/>
              <a:t>都已完成，即“访问清空”</a:t>
            </a:r>
            <a:endParaRPr lang="en-US" altLang="zh-CN" dirty="0"/>
          </a:p>
          <a:p>
            <a:pPr lvl="1"/>
            <a:r>
              <a:rPr lang="en-US" altLang="zh-CN" dirty="0" err="1"/>
              <a:t>synchronize_rcu</a:t>
            </a:r>
            <a:r>
              <a:rPr lang="en-US" altLang="zh-CN" dirty="0"/>
              <a:t>“</a:t>
            </a:r>
            <a:r>
              <a:rPr lang="zh-CN" altLang="en-US" dirty="0"/>
              <a:t>等待清空”</a:t>
            </a:r>
            <a:endParaRPr lang="en-US" altLang="zh-CN" dirty="0"/>
          </a:p>
          <a:p>
            <a:pPr lvl="1"/>
            <a:r>
              <a:rPr lang="en-US" altLang="zh-CN" dirty="0" err="1"/>
              <a:t>call_rcu</a:t>
            </a:r>
            <a:r>
              <a:rPr lang="en-US" altLang="zh-CN" dirty="0"/>
              <a:t>“</a:t>
            </a:r>
            <a:r>
              <a:rPr lang="zh-CN" altLang="en-US" dirty="0"/>
              <a:t>回调机制”实现数据回收 </a:t>
            </a:r>
          </a:p>
          <a:p>
            <a:pPr marL="0" indent="0">
              <a:buNone/>
            </a:pPr>
            <a:endParaRPr kumimoji="1" lang="en-US" altLang="zh-CN" dirty="0"/>
          </a:p>
          <a:p>
            <a:r>
              <a:rPr lang="zh-CN" altLang="en-US" dirty="0"/>
              <a:t>非抢占内核下</a:t>
            </a:r>
            <a:endParaRPr lang="en-US" altLang="zh-CN" dirty="0"/>
          </a:p>
          <a:p>
            <a:pPr lvl="1"/>
            <a:r>
              <a:rPr lang="zh-CN" altLang="en-US" dirty="0"/>
              <a:t>实现非常简单，相当多函数为空，开销低</a:t>
            </a:r>
            <a:endParaRPr lang="en-US" altLang="zh-CN" dirty="0"/>
          </a:p>
          <a:p>
            <a:pPr lvl="1"/>
            <a:r>
              <a:rPr lang="zh-CN" altLang="en-US" dirty="0"/>
              <a:t>进程切换保证进入了</a:t>
            </a:r>
            <a:r>
              <a:rPr lang="en-US" altLang="zh-CN" dirty="0"/>
              <a:t>quiescence</a:t>
            </a:r>
            <a:r>
              <a:rPr lang="zh-CN" altLang="en-US" dirty="0"/>
              <a:t>状态 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kumimoji="1" lang="zh-CN" altLang="en-US" dirty="0"/>
              <a:t>抢占内核下</a:t>
            </a:r>
            <a:endParaRPr kumimoji="1" lang="en-US" altLang="zh-CN" dirty="0"/>
          </a:p>
          <a:p>
            <a:pPr lvl="1"/>
            <a:r>
              <a:rPr lang="zh-CN" altLang="en-US" dirty="0"/>
              <a:t>采用引用计数方式</a:t>
            </a:r>
            <a:r>
              <a:rPr lang="en-US" altLang="zh-CN" dirty="0"/>
              <a:t>(</a:t>
            </a:r>
            <a:r>
              <a:rPr lang="en" altLang="zh-CN" dirty="0"/>
              <a:t>reference counting)</a:t>
            </a:r>
          </a:p>
          <a:p>
            <a:pPr lvl="1"/>
            <a:r>
              <a:rPr lang="zh-CN" altLang="en-US" dirty="0"/>
              <a:t>实现复杂，通过软中断</a:t>
            </a:r>
            <a:r>
              <a:rPr lang="en" altLang="zh-CN" dirty="0" err="1"/>
              <a:t>tasklet</a:t>
            </a:r>
            <a:r>
              <a:rPr lang="zh-CN" altLang="en-US" dirty="0"/>
              <a:t>等机制完成清空与回调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26EEAF2-226A-D04B-8431-DB5026E4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RCU</a:t>
            </a:r>
            <a:r>
              <a:rPr kumimoji="1" lang="zh-CN" altLang="en-US" dirty="0"/>
              <a:t>的垃圾回收</a:t>
            </a:r>
          </a:p>
        </p:txBody>
      </p:sp>
    </p:spTree>
    <p:extLst>
      <p:ext uri="{BB962C8B-B14F-4D97-AF65-F5344CB8AC3E}">
        <p14:creationId xmlns:p14="http://schemas.microsoft.com/office/powerpoint/2010/main" val="3174965716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文字, 游戏机&#10;&#10;描述已自动生成">
            <a:extLst>
              <a:ext uri="{FF2B5EF4-FFF2-40B4-BE49-F238E27FC236}">
                <a16:creationId xmlns:a16="http://schemas.microsoft.com/office/drawing/2014/main" id="{F54E9283-7882-6847-B05A-0ECFF3426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84" y="1501402"/>
            <a:ext cx="6503432" cy="4519886"/>
          </a:xfrm>
          <a:noFill/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7F3493A6-08F4-C248-9485-9D330E31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zh-CN" altLang="en-US" dirty="0"/>
              <a:t>非抢占内核下的</a:t>
            </a:r>
            <a:r>
              <a:rPr kumimoji="1" lang="en-US" altLang="zh-CN" dirty="0"/>
              <a:t>RCU</a:t>
            </a:r>
            <a:r>
              <a:rPr kumimoji="1" lang="zh-CN" altLang="en-US" dirty="0"/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254004280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2D96EFA-D0FF-8C47-8C7C-25E75963E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1501401"/>
            <a:ext cx="8241323" cy="5092830"/>
          </a:xfrm>
        </p:spPr>
        <p:txBody>
          <a:bodyPr/>
          <a:lstStyle/>
          <a:p>
            <a:r>
              <a:rPr kumimoji="1" lang="zh-CN" altLang="en-US" dirty="0"/>
              <a:t>优势</a:t>
            </a:r>
            <a:endParaRPr kumimoji="1" lang="en-US" altLang="zh-CN" dirty="0"/>
          </a:p>
          <a:p>
            <a:pPr lvl="1"/>
            <a:r>
              <a:rPr lang="zh-CN" altLang="en-US" dirty="0"/>
              <a:t>读者永远不阻塞</a:t>
            </a:r>
            <a:r>
              <a:rPr lang="en-US" altLang="zh-CN" dirty="0"/>
              <a:t>,</a:t>
            </a:r>
            <a:r>
              <a:rPr lang="zh-CN" altLang="en-US" dirty="0"/>
              <a:t>写者永远不阻塞</a:t>
            </a:r>
            <a:endParaRPr lang="en-US" altLang="zh-CN" dirty="0"/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核数极多时，仍然具有良好的扩展性</a:t>
            </a:r>
            <a:endParaRPr lang="en-US" altLang="zh-CN" dirty="0"/>
          </a:p>
          <a:p>
            <a:pPr lvl="1"/>
            <a:r>
              <a:rPr lang="zh-CN" altLang="en-US" dirty="0"/>
              <a:t>没有死锁 </a:t>
            </a:r>
            <a:endParaRPr kumimoji="1" lang="en-US" altLang="zh-CN" dirty="0"/>
          </a:p>
          <a:p>
            <a:r>
              <a:rPr lang="zh-CN" altLang="en-US" dirty="0"/>
              <a:t>弊端</a:t>
            </a:r>
            <a:endParaRPr lang="en-US" altLang="zh-CN" dirty="0"/>
          </a:p>
          <a:p>
            <a:pPr lvl="1"/>
            <a:r>
              <a:rPr lang="zh-CN" altLang="en-US" dirty="0"/>
              <a:t>适合类似指针链表场景有限</a:t>
            </a:r>
            <a:endParaRPr lang="en-US" altLang="zh-CN" dirty="0"/>
          </a:p>
          <a:p>
            <a:pPr lvl="1"/>
            <a:r>
              <a:rPr lang="zh-CN" altLang="en-US" dirty="0"/>
              <a:t>当存在多个并发写者时仍然需要额外机制进行同步 </a:t>
            </a:r>
          </a:p>
          <a:p>
            <a:pPr lvl="1"/>
            <a:r>
              <a:rPr lang="zh-CN" altLang="en-US" dirty="0"/>
              <a:t>需要维护多个数据版本 </a:t>
            </a:r>
          </a:p>
          <a:p>
            <a:pPr lvl="1"/>
            <a:r>
              <a:rPr lang="zh-CN" altLang="en-US" dirty="0"/>
              <a:t>一般用高层次</a:t>
            </a:r>
            <a:r>
              <a:rPr lang="en-US" altLang="zh-CN" dirty="0"/>
              <a:t>API</a:t>
            </a:r>
            <a:r>
              <a:rPr lang="zh-CN" altLang="en-US" dirty="0"/>
              <a:t>进行编程 </a:t>
            </a:r>
          </a:p>
          <a:p>
            <a:pPr lvl="2"/>
            <a:r>
              <a:rPr lang="zh-CN" altLang="en-US" dirty="0"/>
              <a:t>例如 </a:t>
            </a:r>
            <a:r>
              <a:rPr lang="en-US" altLang="zh-CN" dirty="0"/>
              <a:t>list API</a:t>
            </a:r>
            <a:r>
              <a:rPr lang="zh-CN" altLang="en-US" dirty="0"/>
              <a:t>、</a:t>
            </a:r>
            <a:r>
              <a:rPr lang="en-US" altLang="zh-CN" dirty="0"/>
              <a:t>Tree API </a:t>
            </a:r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内核中的使用情况</a:t>
            </a:r>
            <a:endParaRPr kumimoji="1" lang="en-US" altLang="zh-CN" dirty="0"/>
          </a:p>
          <a:p>
            <a:pPr lvl="1"/>
            <a:r>
              <a:rPr lang="en-US" altLang="zh-CN" dirty="0"/>
              <a:t>2002</a:t>
            </a:r>
            <a:r>
              <a:rPr lang="zh-CN" altLang="en-US" dirty="0"/>
              <a:t>年</a:t>
            </a:r>
            <a:r>
              <a:rPr lang="en-US" altLang="zh-CN" dirty="0"/>
              <a:t>35</a:t>
            </a:r>
            <a:r>
              <a:rPr lang="zh-CN" altLang="en-US" dirty="0"/>
              <a:t>处使用</a:t>
            </a:r>
            <a:endParaRPr lang="en-US" altLang="zh-CN" dirty="0"/>
          </a:p>
          <a:p>
            <a:pPr lvl="1"/>
            <a:r>
              <a:rPr lang="en-US" altLang="zh-CN" dirty="0"/>
              <a:t>2012</a:t>
            </a:r>
            <a:r>
              <a:rPr lang="zh-CN" altLang="en-US" dirty="0"/>
              <a:t>年超过</a:t>
            </a:r>
            <a:r>
              <a:rPr lang="en-US" altLang="zh-CN" dirty="0"/>
              <a:t>10000</a:t>
            </a:r>
            <a:r>
              <a:rPr lang="zh-CN" altLang="en-US" dirty="0"/>
              <a:t>处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039DC58-1D94-4748-813E-8DE82334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RCU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067873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8112F9-D3C9-47AF-BC30-AD215DA1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25CE0E-96F9-4D6D-B28E-B39DE074DF8E}"/>
              </a:ext>
            </a:extLst>
          </p:cNvPr>
          <p:cNvSpPr txBox="1"/>
          <p:nvPr/>
        </p:nvSpPr>
        <p:spPr>
          <a:xfrm>
            <a:off x="3303863" y="2917617"/>
            <a:ext cx="2536272" cy="1029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92" dirty="0">
                <a:solidFill>
                  <a:srgbClr val="333333"/>
                </a:solidFill>
                <a:latin typeface="+mj-ea"/>
                <a:ea typeface="+mj-ea"/>
              </a:rPr>
              <a:t>本节完</a:t>
            </a:r>
          </a:p>
        </p:txBody>
      </p:sp>
    </p:spTree>
    <p:extLst>
      <p:ext uri="{BB962C8B-B14F-4D97-AF65-F5344CB8AC3E}">
        <p14:creationId xmlns:p14="http://schemas.microsoft.com/office/powerpoint/2010/main" val="179794341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2A9612-821F-6E44-8684-E0AACB8B4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操作系统存在大量并发冲突场景需要解决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OS</a:t>
            </a:r>
            <a:r>
              <a:rPr kumimoji="1" lang="zh-CN" altLang="en-US" dirty="0"/>
              <a:t>需要管理共享资源，如内存、</a:t>
            </a:r>
            <a:r>
              <a:rPr kumimoji="1" lang="en-US" altLang="zh-CN" dirty="0"/>
              <a:t>I/O</a:t>
            </a:r>
            <a:r>
              <a:rPr kumimoji="1" lang="zh-CN" altLang="en-US" dirty="0"/>
              <a:t>设备、共享数据结构等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为了资源利用率和多处理器的利用，现代</a:t>
            </a:r>
            <a:r>
              <a:rPr kumimoji="1" lang="en-US" altLang="zh-CN" dirty="0"/>
              <a:t>OS</a:t>
            </a:r>
            <a:r>
              <a:rPr kumimoji="1" lang="zh-CN" altLang="en-US" dirty="0"/>
              <a:t>的并发度高</a:t>
            </a:r>
            <a:endParaRPr kumimoji="1" lang="en-US" altLang="zh-CN" dirty="0"/>
          </a:p>
          <a:p>
            <a:pPr lvl="2"/>
            <a:r>
              <a:rPr lang="zh-CN" altLang="en-US" dirty="0"/>
              <a:t>进程调度会产生进程间执行交叉</a:t>
            </a:r>
            <a:endParaRPr lang="en-US" altLang="zh-CN" dirty="0"/>
          </a:p>
          <a:p>
            <a:pPr lvl="2"/>
            <a:r>
              <a:rPr kumimoji="1" lang="zh-CN" altLang="en-US" dirty="0"/>
              <a:t>进程被中断，中断处理例程和进程执行代码交叉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同步机制是管理并发的</a:t>
            </a:r>
            <a:r>
              <a:rPr kumimoji="1" lang="en-US" altLang="zh-CN" dirty="0"/>
              <a:t>OS</a:t>
            </a:r>
            <a:r>
              <a:rPr kumimoji="1" lang="zh-CN" altLang="en-US" dirty="0"/>
              <a:t>基础</a:t>
            </a:r>
            <a:endParaRPr kumimoji="1" lang="en-US" altLang="zh-CN" dirty="0"/>
          </a:p>
          <a:p>
            <a:pPr lvl="1"/>
            <a:r>
              <a:rPr lang="zh-CN" altLang="en-US" dirty="0"/>
              <a:t>提供内核模块的并发处理功能</a:t>
            </a:r>
            <a:endParaRPr lang="en-US" altLang="zh-CN" dirty="0"/>
          </a:p>
          <a:p>
            <a:pPr lvl="1"/>
            <a:r>
              <a:rPr kumimoji="1" lang="zh-CN" altLang="en-US" dirty="0"/>
              <a:t>通过</a:t>
            </a:r>
            <a:r>
              <a:rPr kumimoji="1" lang="en-US" altLang="zh-CN" dirty="0" err="1"/>
              <a:t>syscall</a:t>
            </a:r>
            <a:r>
              <a:rPr kumimoji="1" lang="zh-CN" altLang="en-US" dirty="0"/>
              <a:t>向上层应用提供并发编程设施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FAD008C-BAFC-6345-A6BC-F3B6D76C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操作系统的同步机制</a:t>
            </a:r>
          </a:p>
        </p:txBody>
      </p:sp>
    </p:spTree>
    <p:extLst>
      <p:ext uri="{BB962C8B-B14F-4D97-AF65-F5344CB8AC3E}">
        <p14:creationId xmlns:p14="http://schemas.microsoft.com/office/powerpoint/2010/main" val="14384766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2A9612-821F-6E44-8684-E0AACB8B4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破坏资源共享条件</a:t>
            </a:r>
            <a:endParaRPr kumimoji="1" lang="en-US" altLang="zh-CN" dirty="0"/>
          </a:p>
          <a:p>
            <a:pPr lvl="1"/>
            <a:r>
              <a:rPr lang="zh-CN" altLang="en-US" dirty="0"/>
              <a:t>将共享资源更改为非共享资源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破坏时间重叠条件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打乱时间重叠的执行次序</a:t>
            </a:r>
            <a:endParaRPr kumimoji="1" lang="en-US" altLang="zh-CN" dirty="0"/>
          </a:p>
          <a:p>
            <a:pPr lvl="1"/>
            <a:r>
              <a:rPr lang="zh-CN" altLang="en-US" dirty="0"/>
              <a:t>单核系统中，禁用中断，消除可能的进程执行交叉</a:t>
            </a:r>
            <a:endParaRPr lang="en-US" altLang="zh-CN" dirty="0"/>
          </a:p>
          <a:p>
            <a:pPr lvl="1"/>
            <a:r>
              <a:rPr kumimoji="1" lang="zh-CN" altLang="en-US" dirty="0"/>
              <a:t>早起的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内核中用全局锁，现在呢？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FAD008C-BAFC-6345-A6BC-F3B6D76C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解决并发冲突的基本思路</a:t>
            </a:r>
          </a:p>
        </p:txBody>
      </p:sp>
    </p:spTree>
    <p:extLst>
      <p:ext uri="{BB962C8B-B14F-4D97-AF65-F5344CB8AC3E}">
        <p14:creationId xmlns:p14="http://schemas.microsoft.com/office/powerpoint/2010/main" val="1897688223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通用信息 (标准)">
  <a:themeElements>
    <a:clrScheme name="">
      <a:dk1>
        <a:srgbClr val="0033CC"/>
      </a:dk1>
      <a:lt1>
        <a:srgbClr val="FFFFFF"/>
      </a:lt1>
      <a:dk2>
        <a:srgbClr val="336699"/>
      </a:dk2>
      <a:lt2>
        <a:srgbClr val="008000"/>
      </a:lt2>
      <a:accent1>
        <a:srgbClr val="3366FF"/>
      </a:accent1>
      <a:accent2>
        <a:srgbClr val="FFFF66"/>
      </a:accent2>
      <a:accent3>
        <a:srgbClr val="FFFFFF"/>
      </a:accent3>
      <a:accent4>
        <a:srgbClr val="002AAE"/>
      </a:accent4>
      <a:accent5>
        <a:srgbClr val="ADB8FF"/>
      </a:accent5>
      <a:accent6>
        <a:srgbClr val="E7E75C"/>
      </a:accent6>
      <a:hlink>
        <a:srgbClr val="FF6600"/>
      </a:hlink>
      <a:folHlink>
        <a:srgbClr val="FFCC66"/>
      </a:folHlink>
    </a:clrScheme>
    <a:fontScheme name="通用信息 (标准)">
      <a:majorFont>
        <a:latin typeface="Arial Narrow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6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6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通用信息 (标准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通用信息 (标准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通用信息 (标准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4074</Words>
  <Application>Microsoft Office PowerPoint</Application>
  <PresentationFormat>全屏显示(4:3)</PresentationFormat>
  <Paragraphs>637</Paragraphs>
  <Slides>78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86" baseType="lpstr">
      <vt:lpstr>Monotype Sorts</vt:lpstr>
      <vt:lpstr>黑体</vt:lpstr>
      <vt:lpstr>微软雅黑</vt:lpstr>
      <vt:lpstr>Arial</vt:lpstr>
      <vt:lpstr>Arial Narrow</vt:lpstr>
      <vt:lpstr>Times New Roman</vt:lpstr>
      <vt:lpstr>Wingdings</vt:lpstr>
      <vt:lpstr>通用信息 (标准)</vt:lpstr>
      <vt:lpstr>PowerPoint 演示文稿</vt:lpstr>
      <vt:lpstr>第四章 结构</vt:lpstr>
      <vt:lpstr>本节主要内容</vt:lpstr>
      <vt:lpstr>多线程间通信</vt:lpstr>
      <vt:lpstr>多进程间通信</vt:lpstr>
      <vt:lpstr>同步机制的功用</vt:lpstr>
      <vt:lpstr>并发冲突</vt:lpstr>
      <vt:lpstr>操作系统的同步机制</vt:lpstr>
      <vt:lpstr>解决并发冲突的基本思路</vt:lpstr>
      <vt:lpstr>解决并发冲突的主要技术</vt:lpstr>
      <vt:lpstr>解决同步并发冲突的机制和策略</vt:lpstr>
      <vt:lpstr>本节主要内容</vt:lpstr>
      <vt:lpstr>临界资源</vt:lpstr>
      <vt:lpstr>临界资源概念</vt:lpstr>
      <vt:lpstr>临界区（critical section）</vt:lpstr>
      <vt:lpstr>利用临界区的互斥</vt:lpstr>
      <vt:lpstr>进程的互斥与同步</vt:lpstr>
      <vt:lpstr>同步机制设计规则</vt:lpstr>
      <vt:lpstr>同步机制设计规则</vt:lpstr>
      <vt:lpstr>原子操作（Atomic Operation）</vt:lpstr>
      <vt:lpstr>示例：原子性访问</vt:lpstr>
      <vt:lpstr>原子性问题</vt:lpstr>
      <vt:lpstr>操作系统的原子操作</vt:lpstr>
      <vt:lpstr>整数型原子操作</vt:lpstr>
      <vt:lpstr>位级（bitwise）原子操作</vt:lpstr>
      <vt:lpstr>原子操作示例：atomic_add</vt:lpstr>
      <vt:lpstr>本节主要内容</vt:lpstr>
      <vt:lpstr>场景示例：乱序执行对并发的影响</vt:lpstr>
      <vt:lpstr>乱序执行的两种原因</vt:lpstr>
      <vt:lpstr>存储一致性模型</vt:lpstr>
      <vt:lpstr>屏障原语</vt:lpstr>
      <vt:lpstr>Barrier的代码分析</vt:lpstr>
      <vt:lpstr>Mb屏障原语代码分析</vt:lpstr>
      <vt:lpstr>本节主要内容</vt:lpstr>
      <vt:lpstr>锁</vt:lpstr>
      <vt:lpstr>锁</vt:lpstr>
      <vt:lpstr>使用锁</vt:lpstr>
      <vt:lpstr>Too Much Milk问题</vt:lpstr>
      <vt:lpstr>Too much milk问题</vt:lpstr>
      <vt:lpstr>Too much milk</vt:lpstr>
      <vt:lpstr>Too much milk</vt:lpstr>
      <vt:lpstr>Too much milk</vt:lpstr>
      <vt:lpstr>实现一个锁</vt:lpstr>
      <vt:lpstr>自旋锁（spinlock）</vt:lpstr>
      <vt:lpstr>Linux中的spin_lock</vt:lpstr>
      <vt:lpstr>实现一个锁</vt:lpstr>
      <vt:lpstr>临界区的保障</vt:lpstr>
      <vt:lpstr>禁止中断实现互斥</vt:lpstr>
      <vt:lpstr>禁止中断</vt:lpstr>
      <vt:lpstr>禁止中断</vt:lpstr>
      <vt:lpstr>禁止中断</vt:lpstr>
      <vt:lpstr>禁止中断</vt:lpstr>
      <vt:lpstr>原子操作指令</vt:lpstr>
      <vt:lpstr>原子操作指令</vt:lpstr>
      <vt:lpstr>原子操作指令</vt:lpstr>
      <vt:lpstr>TAS指令实现锁</vt:lpstr>
      <vt:lpstr>无忙等待锁</vt:lpstr>
      <vt:lpstr>基于软件方法的忙等待</vt:lpstr>
      <vt:lpstr>Peterson算法</vt:lpstr>
      <vt:lpstr>Dekkers算法</vt:lpstr>
      <vt:lpstr>N线程的软件方法（Eisenberg和McGuire）</vt:lpstr>
      <vt:lpstr>Spinlocks优缺点</vt:lpstr>
      <vt:lpstr>读写自旋锁</vt:lpstr>
      <vt:lpstr>Linux中的读写自旋锁</vt:lpstr>
      <vt:lpstr>读写锁的实现</vt:lpstr>
      <vt:lpstr>写锁</vt:lpstr>
      <vt:lpstr>seqlock</vt:lpstr>
      <vt:lpstr>Seqlock使用示例</vt:lpstr>
      <vt:lpstr>RCU锁（Read-Copy Update）</vt:lpstr>
      <vt:lpstr>RCU锁</vt:lpstr>
      <vt:lpstr>RCU锁链表删除</vt:lpstr>
      <vt:lpstr>RCU锁——链表更改</vt:lpstr>
      <vt:lpstr>RCU锁——链表更改</vt:lpstr>
      <vt:lpstr>RCU锁API</vt:lpstr>
      <vt:lpstr>RCU的垃圾回收</vt:lpstr>
      <vt:lpstr>非抢占内核下的RCU实现</vt:lpstr>
      <vt:lpstr>RCU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ZhengChen</dc:creator>
  <cp:lastModifiedBy>王 十一</cp:lastModifiedBy>
  <cp:revision>8</cp:revision>
  <dcterms:created xsi:type="dcterms:W3CDTF">2020-07-14T09:26:58Z</dcterms:created>
  <dcterms:modified xsi:type="dcterms:W3CDTF">2021-04-22T08:45:14Z</dcterms:modified>
</cp:coreProperties>
</file>